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412" r:id="rId3"/>
    <p:sldId id="413" r:id="rId4"/>
    <p:sldId id="280" r:id="rId5"/>
    <p:sldId id="414" r:id="rId6"/>
    <p:sldId id="453" r:id="rId7"/>
    <p:sldId id="415" r:id="rId8"/>
    <p:sldId id="416" r:id="rId9"/>
    <p:sldId id="417" r:id="rId10"/>
    <p:sldId id="43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43" r:id="rId24"/>
    <p:sldId id="444" r:id="rId25"/>
    <p:sldId id="442" r:id="rId26"/>
    <p:sldId id="258" r:id="rId27"/>
    <p:sldId id="431" r:id="rId28"/>
    <p:sldId id="438" r:id="rId29"/>
    <p:sldId id="445" r:id="rId30"/>
    <p:sldId id="446" r:id="rId31"/>
    <p:sldId id="447" r:id="rId32"/>
    <p:sldId id="448" r:id="rId33"/>
    <p:sldId id="458" r:id="rId34"/>
    <p:sldId id="450" r:id="rId35"/>
    <p:sldId id="451" r:id="rId36"/>
    <p:sldId id="449" r:id="rId37"/>
    <p:sldId id="454" r:id="rId38"/>
    <p:sldId id="263" r:id="rId39"/>
    <p:sldId id="452" r:id="rId40"/>
    <p:sldId id="279" r:id="rId41"/>
    <p:sldId id="432" r:id="rId42"/>
    <p:sldId id="433" r:id="rId43"/>
    <p:sldId id="281" r:id="rId44"/>
    <p:sldId id="277" r:id="rId45"/>
    <p:sldId id="259" r:id="rId46"/>
    <p:sldId id="270" r:id="rId47"/>
    <p:sldId id="262" r:id="rId48"/>
    <p:sldId id="267" r:id="rId49"/>
    <p:sldId id="282" r:id="rId50"/>
    <p:sldId id="283" r:id="rId51"/>
    <p:sldId id="439" r:id="rId52"/>
    <p:sldId id="440" r:id="rId53"/>
    <p:sldId id="441" r:id="rId54"/>
    <p:sldId id="285" r:id="rId55"/>
    <p:sldId id="286" r:id="rId56"/>
    <p:sldId id="289" r:id="rId57"/>
    <p:sldId id="290" r:id="rId58"/>
    <p:sldId id="320" r:id="rId59"/>
    <p:sldId id="321" r:id="rId60"/>
    <p:sldId id="460" r:id="rId61"/>
    <p:sldId id="461" r:id="rId62"/>
    <p:sldId id="462" r:id="rId63"/>
    <p:sldId id="457" r:id="rId64"/>
    <p:sldId id="463" r:id="rId65"/>
    <p:sldId id="322" r:id="rId66"/>
    <p:sldId id="323" r:id="rId67"/>
    <p:sldId id="324" r:id="rId68"/>
    <p:sldId id="325" r:id="rId69"/>
    <p:sldId id="327" r:id="rId70"/>
    <p:sldId id="328" r:id="rId71"/>
    <p:sldId id="329" r:id="rId72"/>
    <p:sldId id="330" r:id="rId73"/>
    <p:sldId id="464" r:id="rId74"/>
    <p:sldId id="331" r:id="rId75"/>
    <p:sldId id="332" r:id="rId76"/>
    <p:sldId id="333" r:id="rId77"/>
    <p:sldId id="483" r:id="rId78"/>
    <p:sldId id="484" r:id="rId79"/>
    <p:sldId id="485" r:id="rId80"/>
    <p:sldId id="334" r:id="rId81"/>
    <p:sldId id="335" r:id="rId82"/>
    <p:sldId id="336" r:id="rId83"/>
    <p:sldId id="337" r:id="rId84"/>
    <p:sldId id="338" r:id="rId85"/>
    <p:sldId id="339" r:id="rId86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2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0B323-1253-304C-8211-897ECAF26D21}" type="datetimeFigureOut">
              <a:rPr lang="es-ES" smtClean="0"/>
              <a:t>18/09/16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58FF0-CF25-C74E-97DB-9E9B223B655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2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C7199-C1A2-3547-A408-FA90374E084D}" type="slidenum">
              <a:rPr lang="es-ES"/>
              <a:pPr/>
              <a:t>2</a:t>
            </a:fld>
            <a:endParaRPr lang="es-E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2AB21-12D0-A24B-AF36-C5A894570996}" type="slidenum">
              <a:rPr lang="es-ES"/>
              <a:pPr/>
              <a:t>27</a:t>
            </a:fld>
            <a:endParaRPr lang="es-E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A0E11-E6BC-4C47-ABB6-7371B6D170B4}" type="slidenum">
              <a:rPr lang="es-ES"/>
              <a:pPr/>
              <a:t>52</a:t>
            </a:fld>
            <a:endParaRPr lang="es-E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574D5-FC8A-1B4B-91B7-921B8E101289}" type="slidenum">
              <a:rPr lang="es-ES"/>
              <a:pPr/>
              <a:t>53</a:t>
            </a:fld>
            <a:endParaRPr lang="es-E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F9259-D15B-1B47-A48A-3D7162059591}" type="slidenum">
              <a:rPr lang="es-ES"/>
              <a:pPr/>
              <a:t>59</a:t>
            </a:fld>
            <a:endParaRPr lang="es-E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28E86-D729-5941-BA13-4D592BE27DA1}" type="slidenum">
              <a:rPr lang="es-MX"/>
              <a:pPr/>
              <a:t>76</a:t>
            </a:fld>
            <a:endParaRPr lang="es-MX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C049EF-7F22-3141-A362-F11DF78365F3}" type="slidenum">
              <a:rPr lang="es-ES"/>
              <a:pPr/>
              <a:t>83</a:t>
            </a:fld>
            <a:endParaRPr lang="es-E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0547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C5895-30B8-D543-8888-B08BB806A294}" type="slidenum">
              <a:rPr lang="es-ES"/>
              <a:pPr/>
              <a:t>85</a:t>
            </a:fld>
            <a:endParaRPr lang="es-E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1366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A2A57-56DD-D44E-8FFB-DCB9F820020E}" type="slidenum">
              <a:rPr lang="es-ES"/>
              <a:pPr/>
              <a:t>6</a:t>
            </a:fld>
            <a:endParaRPr lang="es-E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98CE0-91CF-8A4C-8B8D-2C2CFB4C1094}" type="slidenum">
              <a:rPr lang="es-ES"/>
              <a:pPr/>
              <a:t>9</a:t>
            </a:fld>
            <a:endParaRPr lang="es-E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9FCE1-0C9A-3541-BA94-3938FD11C388}" type="slidenum">
              <a:rPr lang="es-ES"/>
              <a:pPr/>
              <a:t>11</a:t>
            </a:fld>
            <a:endParaRPr lang="es-E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9B4CA-B72D-5B40-BB3E-0AABB7E329F1}" type="slidenum">
              <a:rPr lang="es-ES"/>
              <a:pPr/>
              <a:t>12</a:t>
            </a:fld>
            <a:endParaRPr lang="es-E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489B7-4B62-894E-BE2D-C4EE6D31C6D3}" type="slidenum">
              <a:rPr lang="es-ES"/>
              <a:pPr/>
              <a:t>13</a:t>
            </a:fld>
            <a:endParaRPr lang="es-E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3909D-DF64-0044-94E3-008741CB5DAA}" type="slidenum">
              <a:rPr lang="es-MX"/>
              <a:pPr/>
              <a:t>14</a:t>
            </a:fld>
            <a:endParaRPr lang="es-MX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MX">
                <a:latin typeface="Times New Roman" charset="0"/>
              </a:rPr>
              <a:t>Membrana Basal, ENDOMISIO, PERIMISIO, EPIMISIO, FASCIA PROFUNDA,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F3F85-4CC8-1043-B0B7-87472A6A8F73}" type="slidenum">
              <a:rPr lang="es-ES"/>
              <a:pPr/>
              <a:t>21</a:t>
            </a:fld>
            <a:endParaRPr lang="es-E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742B3-9647-4C4B-83BE-BF4E9E7A565B}" type="slidenum">
              <a:rPr lang="es-ES"/>
              <a:pPr/>
              <a:t>22</a:t>
            </a:fld>
            <a:endParaRPr lang="es-E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1F59C-F2B4-944C-9593-007D8222BEF9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014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2A2D3-A0AA-5F46-906A-425BE2279711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9066210"/>
      </p:ext>
    </p:extLst>
  </p:cSld>
  <p:clrMapOvr>
    <a:masterClrMapping/>
  </p:clrMapOvr>
  <p:transition xmlns:p14="http://schemas.microsoft.com/office/powerpoint/2010/main"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0134-F672-0B42-97FD-1DB3513600FC}" type="datetimeFigureOut">
              <a:rPr lang="es-ES_tradnl" smtClean="0"/>
              <a:pPr/>
              <a:t>18/09/16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A1E41-3852-134B-BFAF-53BBBFDB234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Relationship Id="rId3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6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Estructura y Función del músculo esquelético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Dra. Dulce E Morales</a:t>
            </a:r>
          </a:p>
          <a:p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Células Excitables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Capaces de autogenerar  impulsos electroquímicos en sus membranas y </a:t>
            </a:r>
            <a:r>
              <a:rPr lang="es-ES" smtClean="0"/>
              <a:t>de utilizarlos </a:t>
            </a:r>
            <a:r>
              <a:rPr lang="es-ES" dirty="0" smtClean="0"/>
              <a:t>para trasmitir señales a lo largo de las membranas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640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/>
          <p:cNvSpPr>
            <a:spLocks noChangeArrowheads="1"/>
          </p:cNvSpPr>
          <p:nvPr/>
        </p:nvSpPr>
        <p:spPr bwMode="auto">
          <a:xfrm>
            <a:off x="533400" y="2590800"/>
            <a:ext cx="8458200" cy="3551238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" name="AutoShape 5"/>
          <p:cNvSpPr>
            <a:spLocks noChangeArrowheads="1"/>
          </p:cNvSpPr>
          <p:nvPr/>
        </p:nvSpPr>
        <p:spPr bwMode="auto">
          <a:xfrm>
            <a:off x="533400" y="762000"/>
            <a:ext cx="82296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s-MX" sz="1200" b="1"/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19200" y="914400"/>
            <a:ext cx="70866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4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Músculos Lisos o Involuntarios</a:t>
            </a:r>
            <a:endParaRPr lang="en-US" b="1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buFontTx/>
              <a:buNone/>
            </a:pPr>
            <a:endParaRPr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85800" y="2590800"/>
            <a:ext cx="81534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n-US" sz="3200" b="1"/>
              <a:t>No estan directamente bajo nuestro</a:t>
            </a:r>
          </a:p>
          <a:p>
            <a:pPr eaLnBrk="0" hangingPunct="0">
              <a:lnSpc>
                <a:spcPct val="110000"/>
              </a:lnSpc>
            </a:pPr>
            <a:r>
              <a:rPr lang="en-US" sz="3200" b="1"/>
              <a:t>   control consciente</a:t>
            </a:r>
            <a:endParaRPr lang="en-US" sz="3200" b="1">
              <a:latin typeface="Times New Roman" charset="0"/>
            </a:endParaRP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n-US" sz="3200" b="1"/>
              <a:t>Son componentes estructurales de las</a:t>
            </a:r>
          </a:p>
          <a:p>
            <a:pPr eaLnBrk="0" hangingPunct="0">
              <a:lnSpc>
                <a:spcPct val="110000"/>
              </a:lnSpc>
            </a:pPr>
            <a:r>
              <a:rPr lang="en-US" sz="3200" b="1"/>
              <a:t>   paredes en los: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n-US" sz="3200" b="1" i="1">
                <a:latin typeface="Times New Roman" charset="0"/>
              </a:rPr>
              <a:t>Vasos sanguíneos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n-US" sz="3200" b="1" i="1">
                <a:latin typeface="Times New Roman" charset="0"/>
              </a:rPr>
              <a:t> Órganos internos</a:t>
            </a:r>
            <a:endParaRPr lang="en-US" sz="4000">
              <a:latin typeface="Times New Roman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2514600" y="1905000"/>
            <a:ext cx="393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>
                <a:solidFill>
                  <a:srgbClr val="FFC000"/>
                </a:solidFill>
                <a:latin typeface="Times New Roman" charset="0"/>
              </a:rPr>
              <a:t> * Características *</a:t>
            </a:r>
            <a:endParaRPr lang="en-US" sz="2800">
              <a:solidFill>
                <a:srgbClr val="FFC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42325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/>
          <p:cNvSpPr>
            <a:spLocks noChangeArrowheads="1"/>
          </p:cNvSpPr>
          <p:nvPr/>
        </p:nvSpPr>
        <p:spPr bwMode="auto">
          <a:xfrm>
            <a:off x="457200" y="2743200"/>
            <a:ext cx="8305800" cy="3551238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" name="AutoShape 5"/>
          <p:cNvSpPr>
            <a:spLocks noChangeArrowheads="1"/>
          </p:cNvSpPr>
          <p:nvPr/>
        </p:nvSpPr>
        <p:spPr bwMode="auto">
          <a:xfrm>
            <a:off x="2438400" y="838200"/>
            <a:ext cx="43434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362200" y="838200"/>
            <a:ext cx="49530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8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 Cardíaco</a:t>
            </a:r>
            <a:endParaRPr lang="en-US" sz="3600" b="1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hangingPunct="1">
              <a:buFontTx/>
              <a:buNone/>
            </a:pPr>
            <a:endParaRPr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609600" y="2819400"/>
            <a:ext cx="81534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s-PR" sz="3200" b="1"/>
              <a:t>Representa el músculo del corazón</a:t>
            </a:r>
          </a:p>
          <a:p>
            <a:pPr eaLnBrk="0" hangingPunct="0"/>
            <a:r>
              <a:rPr lang="es-PR" sz="3200" b="1"/>
              <a:t>  (miocardio)</a:t>
            </a:r>
            <a:endParaRPr lang="es-PR" sz="3200" b="1">
              <a:latin typeface="Times New Roman" charset="0"/>
            </a:endParaRPr>
          </a:p>
          <a:p>
            <a:pPr eaLnBrk="0" hangingPunct="0">
              <a:buFontTx/>
              <a:buChar char="•"/>
            </a:pPr>
            <a:r>
              <a:rPr lang="es-PR" sz="3200" b="1"/>
              <a:t>No se halla bajo control consciente (es</a:t>
            </a:r>
          </a:p>
          <a:p>
            <a:pPr eaLnBrk="0" hangingPunct="0"/>
            <a:r>
              <a:rPr lang="es-PR" sz="3200" b="1"/>
              <a:t>  involuntario):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>
                <a:latin typeface="Times New Roman" charset="0"/>
              </a:rPr>
              <a:t>Posee un autocontrol:</a:t>
            </a:r>
          </a:p>
          <a:p>
            <a:pPr lvl="2" eaLnBrk="0" hangingPunct="0">
              <a:buFontTx/>
              <a:buChar char="»"/>
            </a:pPr>
            <a:r>
              <a:rPr lang="es-PR" sz="3200" b="1">
                <a:latin typeface="Times New Roman" charset="0"/>
              </a:rPr>
              <a:t>Nervioso</a:t>
            </a:r>
          </a:p>
          <a:p>
            <a:pPr lvl="2" eaLnBrk="0" hangingPunct="0">
              <a:buFontTx/>
              <a:buChar char="»"/>
            </a:pPr>
            <a:r>
              <a:rPr lang="es-PR" sz="3200" b="1">
                <a:latin typeface="Times New Roman" charset="0"/>
              </a:rPr>
              <a:t> Endocrino</a:t>
            </a:r>
            <a:endParaRPr lang="en-US" sz="4000">
              <a:latin typeface="Times New Roman" charset="0"/>
            </a:endParaRP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667000" y="1981200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 dirty="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* </a:t>
            </a:r>
            <a:r>
              <a:rPr lang="en-US" sz="3600" b="1" dirty="0" err="1">
                <a:solidFill>
                  <a:srgbClr val="3366FF"/>
                </a:solidFill>
                <a:latin typeface="Times New Roman" charset="0"/>
              </a:rPr>
              <a:t>Características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*</a:t>
            </a:r>
            <a:endParaRPr lang="en-US" sz="2800" dirty="0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50044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4"/>
          <p:cNvSpPr>
            <a:spLocks noChangeArrowheads="1"/>
          </p:cNvSpPr>
          <p:nvPr/>
        </p:nvSpPr>
        <p:spPr bwMode="auto">
          <a:xfrm>
            <a:off x="533400" y="2209800"/>
            <a:ext cx="8305800" cy="33528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1" name="AutoShape 5"/>
          <p:cNvSpPr>
            <a:spLocks noChangeArrowheads="1"/>
          </p:cNvSpPr>
          <p:nvPr/>
        </p:nvSpPr>
        <p:spPr bwMode="auto">
          <a:xfrm>
            <a:off x="609600" y="685800"/>
            <a:ext cx="81534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0"/>
            <a:ext cx="77724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Músculos Esquelético o Voluntarios</a:t>
            </a:r>
            <a:endParaRPr lang="en-US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609600" y="2209800"/>
            <a:ext cx="81534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s-PR" sz="4000" b="1"/>
              <a:t>Control Consciente</a:t>
            </a:r>
          </a:p>
          <a:p>
            <a:pPr eaLnBrk="0" hangingPunct="0"/>
            <a:r>
              <a:rPr lang="es-PR" sz="4000" b="1"/>
              <a:t>  (voluntarios):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4400" b="1">
                <a:latin typeface="Times New Roman" charset="0"/>
              </a:rPr>
              <a:t>Sirven de locomoción: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4400" b="1" i="1">
                <a:latin typeface="Times New Roman" charset="0"/>
              </a:rPr>
              <a:t>Unen y mueven el esqueleto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4400" b="1" i="1">
                <a:solidFill>
                  <a:srgbClr val="CC4A40"/>
                </a:solidFill>
                <a:latin typeface="Times New Roman" charset="0"/>
              </a:rPr>
              <a:t>ORGANOS METABOLICOS</a:t>
            </a:r>
            <a:endParaRPr lang="en-US" sz="4000">
              <a:solidFill>
                <a:srgbClr val="CC4A4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00618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3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E7180E-0A66-4944-AFE0-5E221ACF6CB9}" type="slidenum">
              <a:rPr lang="es-MX"/>
              <a:pPr/>
              <a:t>14</a:t>
            </a:fld>
            <a:endParaRPr lang="es-MX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82713" y="166688"/>
            <a:ext cx="658495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MX" sz="3600"/>
              <a:t>Complejo músculo-tendinoso</a:t>
            </a:r>
          </a:p>
        </p:txBody>
      </p:sp>
      <p:pic>
        <p:nvPicPr>
          <p:cNvPr id="19460" name="Picture 3" descr="unidad musculotendino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069" y="709514"/>
            <a:ext cx="6803619" cy="593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846364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uscul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912190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091"/>
            <a:ext cx="8229600" cy="4406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dirty="0"/>
              <a:t>Musculo esquelético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4340" name="Picture 4" descr="katch 18-1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495" y="602448"/>
            <a:ext cx="4207596" cy="549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katch 18-1 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1" y="590742"/>
            <a:ext cx="3936999" cy="553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2722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364" name="Picture 4" descr="katch 18-1 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759"/>
            <a:ext cx="6620596" cy="60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2983560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us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309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3371850" y="-7938"/>
            <a:ext cx="57721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MX" sz="2800" b="1" u="sng">
              <a:latin typeface="Times New Roman" charset="0"/>
            </a:endParaRP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3810000" y="304800"/>
            <a:ext cx="516731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 u="sng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Esqueleto </a:t>
            </a:r>
            <a:r>
              <a:rPr lang="es-ES_tradnl" sz="2800" b="1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= </a:t>
            </a:r>
            <a:r>
              <a:rPr lang="es-ES_tradnl" sz="2400" b="1" i="1" u="sng">
                <a:solidFill>
                  <a:srgbClr val="3366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Estructura de sosten</a:t>
            </a:r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3810000" y="1143000"/>
            <a:ext cx="49974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800" b="1" u="sng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Músculos</a:t>
            </a:r>
            <a:r>
              <a:rPr lang="es-ES_tradnl" sz="2800" b="1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= </a:t>
            </a:r>
            <a:r>
              <a:rPr lang="es-ES_tradnl" sz="2400" b="1" i="1" u="sng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Elemento contráctil</a:t>
            </a: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3810000" y="2057400"/>
            <a:ext cx="14382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Tendones</a:t>
            </a:r>
          </a:p>
        </p:txBody>
      </p:sp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3810000" y="2590800"/>
            <a:ext cx="1708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Ligamentos</a:t>
            </a:r>
          </a:p>
        </p:txBody>
      </p:sp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3810000" y="3200400"/>
            <a:ext cx="1371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Cápsulas</a:t>
            </a: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3886200" y="3733800"/>
            <a:ext cx="14874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Sinoviales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886200" y="4343400"/>
            <a:ext cx="11318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Fascias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3886200" y="5715000"/>
            <a:ext cx="17589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Lubricantes</a:t>
            </a: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3810000" y="6035675"/>
            <a:ext cx="253552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Complementos de </a:t>
            </a:r>
          </a:p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rodamientos</a:t>
            </a: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3886200" y="4876800"/>
            <a:ext cx="11826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Nervios</a:t>
            </a:r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3886200" y="5334000"/>
            <a:ext cx="9477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400" b="1">
                <a:solidFill>
                  <a:srgbClr val="3366FF"/>
                </a:solidFill>
                <a:latin typeface="Times New Roman" charset="0"/>
              </a:rPr>
              <a:t>Vasos</a:t>
            </a:r>
            <a:endParaRPr lang="es-ES" sz="2400" b="1">
              <a:solidFill>
                <a:srgbClr val="3366FF"/>
              </a:solidFill>
              <a:latin typeface="Times New Roman" charset="0"/>
            </a:endParaRPr>
          </a:p>
        </p:txBody>
      </p:sp>
      <p:sp>
        <p:nvSpPr>
          <p:cNvPr id="16399" name="AutoShape 15"/>
          <p:cNvSpPr>
            <a:spLocks/>
          </p:cNvSpPr>
          <p:nvPr/>
        </p:nvSpPr>
        <p:spPr bwMode="auto">
          <a:xfrm>
            <a:off x="5651500" y="2133600"/>
            <a:ext cx="215900" cy="3581400"/>
          </a:xfrm>
          <a:prstGeom prst="rightBrace">
            <a:avLst>
              <a:gd name="adj1" fmla="val 138235"/>
              <a:gd name="adj2" fmla="val 50000"/>
            </a:avLst>
          </a:prstGeom>
          <a:solidFill>
            <a:srgbClr val="FFFF66"/>
          </a:solidFill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6019800" y="3200400"/>
            <a:ext cx="31146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b="1" i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Elementos elásticos</a:t>
            </a: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6842125" y="4003675"/>
            <a:ext cx="1826341" cy="2308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Sujeción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Protección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Lubricación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Nutrición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Activación</a:t>
            </a:r>
          </a:p>
          <a:p>
            <a:r>
              <a:rPr lang="en-US" sz="2400" b="1">
                <a:solidFill>
                  <a:srgbClr val="3366FF"/>
                </a:solidFill>
                <a:latin typeface="Times New Roman" charset="0"/>
              </a:rPr>
              <a:t>Distribución</a:t>
            </a:r>
            <a:endParaRPr lang="es-ES" sz="2400" b="1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85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autoUpdateAnimBg="0"/>
      <p:bldP spid="235524" grpId="0" autoUpdateAnimBg="0"/>
      <p:bldP spid="235525" grpId="0" autoUpdateAnimBg="0"/>
      <p:bldP spid="235526" grpId="0"/>
      <p:bldP spid="235527" grpId="0"/>
      <p:bldP spid="235528" grpId="0"/>
      <p:bldP spid="235529" grpId="0"/>
      <p:bldP spid="235530" grpId="0"/>
      <p:bldP spid="235531" grpId="0"/>
      <p:bldP spid="235532" grpId="0" autoUpdateAnimBg="0"/>
      <p:bldP spid="235532" grpId="1"/>
      <p:bldP spid="235533" grpId="0"/>
      <p:bldP spid="235534" grpId="0"/>
      <p:bldP spid="235536" grpId="0" autoUpdateAnimBg="0"/>
      <p:bldP spid="2355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7704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 u="sng" dirty="0">
                <a:solidFill>
                  <a:srgbClr val="3366FF"/>
                </a:solidFill>
                <a:latin typeface="Bookman Old Style" charset="0"/>
              </a:rPr>
              <a:t>FUNCIONES MECANICAS DEL MUSCULO</a:t>
            </a: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381000" y="2209800"/>
            <a:ext cx="3887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3366FF"/>
                </a:solidFill>
                <a:latin typeface="Times New Roman" charset="0"/>
              </a:rPr>
              <a:t>COMP. CONTRACTIL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5076825" y="1700213"/>
            <a:ext cx="2924175" cy="1609725"/>
          </a:xfrm>
          <a:prstGeom prst="rect">
            <a:avLst/>
          </a:prstGeom>
          <a:solidFill>
            <a:srgbClr val="CC4A40"/>
          </a:solidFill>
          <a:ln w="57150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MOVIMIENTO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FUERZA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PRESION</a:t>
            </a: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381000" y="50292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dirty="0">
                <a:solidFill>
                  <a:srgbClr val="3366FF"/>
                </a:solidFill>
                <a:latin typeface="Times New Roman" charset="0"/>
              </a:rPr>
              <a:t>COMP. CONJUNTIVO</a:t>
            </a: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3835400" cy="1427163"/>
          </a:xfrm>
          <a:prstGeom prst="rect">
            <a:avLst/>
          </a:prstGeom>
          <a:solidFill>
            <a:srgbClr val="CC4A40"/>
          </a:solidFill>
          <a:ln w="57150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TRANSMITIR FUERZA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E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FAVORECE EL DESLIZAMIENTO</a:t>
            </a:r>
          </a:p>
        </p:txBody>
      </p:sp>
      <p:sp>
        <p:nvSpPr>
          <p:cNvPr id="236551" name="AutoShape 7"/>
          <p:cNvSpPr>
            <a:spLocks noChangeArrowheads="1"/>
          </p:cNvSpPr>
          <p:nvPr/>
        </p:nvSpPr>
        <p:spPr bwMode="auto">
          <a:xfrm>
            <a:off x="4267200" y="2286000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552" name="AutoShape 8"/>
          <p:cNvSpPr>
            <a:spLocks noChangeArrowheads="1"/>
          </p:cNvSpPr>
          <p:nvPr/>
        </p:nvSpPr>
        <p:spPr bwMode="auto">
          <a:xfrm>
            <a:off x="4343400" y="5105400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91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/>
      <p:bldP spid="236548" grpId="0" animBg="1"/>
      <p:bldP spid="236549" grpId="0"/>
      <p:bldP spid="236550" grpId="0" animBg="1"/>
      <p:bldP spid="236551" grpId="0" animBg="1"/>
      <p:bldP spid="2365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sistemamuscu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3375"/>
            <a:ext cx="4600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2 Imagen" descr="esqueleto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714375"/>
            <a:ext cx="3357562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8186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34400" cy="762000"/>
          </a:xfrm>
          <a:solidFill>
            <a:srgbClr val="CC4A40"/>
          </a:solidFill>
        </p:spPr>
        <p:txBody>
          <a:bodyPr/>
          <a:lstStyle/>
          <a:p>
            <a:pPr eaLnBrk="1" hangingPunct="1"/>
            <a:r>
              <a:rPr lang="es-MX" sz="40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ESTRUCUTURA DEL MUSCULO</a:t>
            </a:r>
            <a:endParaRPr lang="es-ES" sz="4000" b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6613"/>
            <a:ext cx="8839200" cy="52451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MX" dirty="0">
                <a:solidFill>
                  <a:srgbClr val="3366FF"/>
                </a:solidFill>
              </a:rPr>
              <a:t>La unidad es la célula o fibra muscular Tiene la misma longitud del músculo (40 cm. En el muslo) el número varían en cada músculo</a:t>
            </a:r>
          </a:p>
          <a:p>
            <a:pPr eaLnBrk="1" hangingPunct="1">
              <a:lnSpc>
                <a:spcPct val="90000"/>
              </a:lnSpc>
            </a:pPr>
            <a:endParaRPr lang="es-MX" dirty="0">
              <a:solidFill>
                <a:srgbClr val="33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solidFill>
                  <a:srgbClr val="3366FF"/>
                </a:solidFill>
              </a:rPr>
              <a:t>En el citoplasma (sarcoplasma) hay MAYOR cantidad de glucógeno y mioglobina, 2/3 PARTES ESTA FORMADO POR MIOFIBRILLAS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dirty="0">
              <a:solidFill>
                <a:srgbClr val="33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>
                <a:solidFill>
                  <a:srgbClr val="3366FF"/>
                </a:solidFill>
              </a:rPr>
              <a:t>Se diferencian: miofibrillas y los Túbulos T que permiten la llegada de glucosa O2 y iones. Ret. Sarcop, que almacena Ca.</a:t>
            </a:r>
            <a:endParaRPr lang="es-E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00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animBg="1" autoUpdateAnimBg="0"/>
      <p:bldP spid="23757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81000" y="-76200"/>
            <a:ext cx="838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rgbClr val="3366FF"/>
                </a:solidFill>
              </a:rPr>
              <a:t>LOS MÚSCULOS ESQUELÉTICOS:</a:t>
            </a:r>
            <a:br>
              <a:rPr lang="en-US" sz="3600" b="1" dirty="0">
                <a:solidFill>
                  <a:srgbClr val="3366FF"/>
                </a:solidFill>
              </a:rPr>
            </a:br>
            <a:r>
              <a:rPr lang="en-US" sz="3600" b="1" dirty="0">
                <a:solidFill>
                  <a:srgbClr val="3366FF"/>
                </a:solidFill>
              </a:rPr>
              <a:t>ESTRUCTURA Y FUNCIÓN</a:t>
            </a:r>
            <a:endParaRPr lang="en-US" sz="4400" dirty="0">
              <a:solidFill>
                <a:srgbClr val="3366FF"/>
              </a:solidFill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533400" y="3505200"/>
            <a:ext cx="8077200" cy="28194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2362200" y="1828800"/>
            <a:ext cx="44196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2286000" y="19050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8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Estructura Básica</a:t>
            </a:r>
            <a:endParaRPr lang="en-US" sz="320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09600" y="3581400"/>
            <a:ext cx="8153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5200" b="1"/>
              <a:t>Epimisio (Aponeurosis)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5200" b="1"/>
              <a:t> Perimisio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5200" b="1"/>
              <a:t> Endomisio</a:t>
            </a:r>
            <a:endParaRPr lang="en-US" sz="5200">
              <a:latin typeface="Times New Roman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54250" y="2787650"/>
            <a:ext cx="467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* </a:t>
            </a:r>
            <a:r>
              <a:rPr lang="en-US" sz="3600" b="1" dirty="0" err="1">
                <a:solidFill>
                  <a:srgbClr val="3366FF"/>
                </a:solidFill>
                <a:latin typeface="Times New Roman" charset="0"/>
              </a:rPr>
              <a:t>Tejidos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</a:t>
            </a:r>
            <a:r>
              <a:rPr lang="en-US" sz="3600" b="1" dirty="0" err="1">
                <a:solidFill>
                  <a:srgbClr val="3366FF"/>
                </a:solidFill>
                <a:latin typeface="Times New Roman" charset="0"/>
              </a:rPr>
              <a:t>Conectivos</a:t>
            </a:r>
            <a:r>
              <a:rPr lang="en-US" sz="3600" b="1" dirty="0">
                <a:solidFill>
                  <a:srgbClr val="3366FF"/>
                </a:solidFill>
                <a:latin typeface="Times New Roman" charset="0"/>
              </a:rPr>
              <a:t> *</a:t>
            </a:r>
            <a:endParaRPr lang="en-US" sz="2400" dirty="0">
              <a:solidFill>
                <a:srgbClr val="3366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68721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04800"/>
            <a:ext cx="8382000" cy="1828800"/>
          </a:xfrm>
        </p:spPr>
        <p:txBody>
          <a:bodyPr/>
          <a:lstStyle/>
          <a:p>
            <a:pPr eaLnBrk="1" hangingPunct="1"/>
            <a:r>
              <a:rPr lang="en-US" sz="3000" b="1" dirty="0">
                <a:solidFill>
                  <a:srgbClr val="3366FF"/>
                </a:solidFill>
              </a:rPr>
              <a:t>LOS MÚSCULOS ESQUELÉTICOS:</a:t>
            </a:r>
            <a:br>
              <a:rPr lang="en-US" sz="3000" b="1" dirty="0">
                <a:solidFill>
                  <a:srgbClr val="3366FF"/>
                </a:solidFill>
              </a:rPr>
            </a:br>
            <a:r>
              <a:rPr lang="en-US" sz="3000" b="1" dirty="0">
                <a:solidFill>
                  <a:srgbClr val="3366FF"/>
                </a:solidFill>
              </a:rPr>
              <a:t>ESTRUCTURA Y FUNCIÓN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28600" y="1143000"/>
            <a:ext cx="86868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381000" y="2971800"/>
            <a:ext cx="8382000" cy="3429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2362200" y="1371600"/>
            <a:ext cx="4419600" cy="9144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0" y="1447800"/>
            <a:ext cx="4495800" cy="7620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8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Estructura Básica</a:t>
            </a:r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749550" y="2286000"/>
            <a:ext cx="365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3600" b="1">
                <a:latin typeface="Times New Roman" charset="0"/>
              </a:rPr>
              <a:t> * </a:t>
            </a:r>
            <a:r>
              <a:rPr lang="es-MX" sz="3600" b="1">
                <a:solidFill>
                  <a:srgbClr val="3366FF"/>
                </a:solidFill>
                <a:latin typeface="Times New Roman" charset="0"/>
              </a:rPr>
              <a:t>Componentes</a:t>
            </a:r>
            <a:r>
              <a:rPr lang="en-US" sz="3600" b="1">
                <a:latin typeface="Times New Roman" charset="0"/>
              </a:rPr>
              <a:t> *</a:t>
            </a:r>
            <a:endParaRPr lang="en-US" sz="2400">
              <a:latin typeface="Times New Roman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57200" y="2971800"/>
            <a:ext cx="8305800" cy="39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3400" b="1" dirty="0"/>
              <a:t>Fascículo:</a:t>
            </a:r>
            <a:endParaRPr lang="es-PR" sz="3200" b="1" dirty="0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3200" dirty="0">
                <a:latin typeface="Times New Roman" charset="0"/>
              </a:rPr>
              <a:t>Pequeños haces de fibras envueltos por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3200" dirty="0">
                <a:latin typeface="Times New Roman" charset="0"/>
              </a:rPr>
              <a:t>    una vaina de tejido conectivo, el perimisio</a:t>
            </a:r>
          </a:p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3400" b="1" dirty="0"/>
              <a:t>Fibras (células) musculares:</a:t>
            </a:r>
            <a:endParaRPr lang="es-PR" sz="3200" b="1" dirty="0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3200" dirty="0">
                <a:latin typeface="Times New Roman" charset="0"/>
              </a:rPr>
              <a:t>Representan las células individuales de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3200" dirty="0">
                <a:latin typeface="Times New Roman" charset="0"/>
              </a:rPr>
              <a:t>    los músculos </a:t>
            </a:r>
            <a:r>
              <a:rPr lang="es-PR" sz="3200" dirty="0" smtClean="0">
                <a:latin typeface="Times New Roman" charset="0"/>
              </a:rPr>
              <a:t>esqueléticos</a:t>
            </a:r>
          </a:p>
          <a:p>
            <a:pPr lvl="1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3200" dirty="0" smtClean="0">
                <a:latin typeface="Times New Roman" charset="0"/>
              </a:rPr>
              <a:t>Unidad anat</a:t>
            </a:r>
            <a:r>
              <a:rPr lang="es-PR" sz="3200" dirty="0" smtClean="0">
                <a:latin typeface="Times New Roman" charset="0"/>
              </a:rPr>
              <a:t>ómica del músculo</a:t>
            </a:r>
            <a:endParaRPr lang="en-US" sz="3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33572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Filamento de </a:t>
            </a:r>
            <a:r>
              <a:rPr lang="es-ES_tradnl" dirty="0" err="1" smtClean="0"/>
              <a:t>Miosina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3" descr="myosin.gif"/>
          <p:cNvPicPr>
            <a:picLocks noChangeAspect="1"/>
          </p:cNvPicPr>
          <p:nvPr/>
        </p:nvPicPr>
        <p:blipFill>
          <a:blip r:embed="rId2"/>
          <a:srcRect t="-30423" b="-30423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0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Filamento de Actina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3" descr="actin.gif"/>
          <p:cNvPicPr>
            <a:picLocks noChangeAspect="1"/>
          </p:cNvPicPr>
          <p:nvPr/>
        </p:nvPicPr>
        <p:blipFill>
          <a:blip r:embed="rId2"/>
          <a:srcRect t="-28706" b="-2870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6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</a:t>
            </a:r>
            <a:r>
              <a:rPr lang="es-ES" dirty="0" err="1" smtClean="0"/>
              <a:t>sarcómera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Es la unidad funcional del m</a:t>
            </a:r>
            <a:r>
              <a:rPr lang="es-ES" dirty="0" smtClean="0"/>
              <a:t>úsculo</a:t>
            </a:r>
            <a:endParaRPr lang="es-ES" dirty="0"/>
          </a:p>
        </p:txBody>
      </p:sp>
      <p:pic>
        <p:nvPicPr>
          <p:cNvPr id="4" name="3 Marcador de contenido" descr="Sarcome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243" y="1417638"/>
            <a:ext cx="6034617" cy="4525963"/>
          </a:xfrm>
        </p:spPr>
      </p:pic>
      <p:sp>
        <p:nvSpPr>
          <p:cNvPr id="3" name="CuadroTexto 2"/>
          <p:cNvSpPr txBox="1"/>
          <p:nvPr/>
        </p:nvSpPr>
        <p:spPr>
          <a:xfrm>
            <a:off x="1406243" y="5377530"/>
            <a:ext cx="319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Abarca de banda Z a Banda 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887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keletal muscle_clip_image003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47860" r="-4786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381000" y="762000"/>
            <a:ext cx="8534400" cy="5334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763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3600" b="1">
                <a:latin typeface="Times New Roman" charset="0"/>
              </a:rPr>
              <a:t> El</a:t>
            </a:r>
            <a:r>
              <a:rPr lang="es-PR" sz="3200" b="1"/>
              <a:t> tendón: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>
                <a:latin typeface="Times New Roman" charset="0"/>
              </a:rPr>
              <a:t>Cuerdas fibrosas de tejido conectivo que 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 transmiten la fueza generada por las fibras 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 musculares a los huesos, produciendo el 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 movimiento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 u="sng">
                <a:latin typeface="Times New Roman" charset="0"/>
              </a:rPr>
              <a:t>Formación:</a:t>
            </a:r>
            <a:r>
              <a:rPr lang="es-PR" sz="3200" b="1" i="1">
                <a:latin typeface="Times New Roman" charset="0"/>
              </a:rPr>
              <a:t> Unión final de todos los tejidos</a:t>
            </a:r>
          </a:p>
          <a:p>
            <a:pPr lvl="1" eaLnBrk="0" hangingPunct="0">
              <a:buFont typeface="CommonBullets" charset="0"/>
              <a:buNone/>
            </a:pPr>
            <a:r>
              <a:rPr lang="es-PR" sz="3200" b="1" i="1">
                <a:latin typeface="Times New Roman" charset="0"/>
              </a:rPr>
              <a:t>    conectivos (epimisio, perimisio, endomisio)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3200" b="1" i="1" u="sng">
                <a:latin typeface="Times New Roman" charset="0"/>
              </a:rPr>
              <a:t>Implicación:</a:t>
            </a:r>
            <a:r>
              <a:rPr lang="es-PR" sz="3200" b="1" i="1">
                <a:latin typeface="Times New Roman" charset="0"/>
              </a:rPr>
              <a:t> Cada fibra muscular individual está  unida al hueso a través del tendón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147063380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Contracci</a:t>
            </a:r>
            <a:r>
              <a:rPr lang="es-ES" dirty="0" smtClean="0"/>
              <a:t>ó</a:t>
            </a:r>
            <a:r>
              <a:rPr lang="es-ES" dirty="0" smtClean="0"/>
              <a:t>n muscular</a:t>
            </a:r>
            <a:endParaRPr lang="es-ES" dirty="0"/>
          </a:p>
        </p:txBody>
      </p:sp>
      <p:pic>
        <p:nvPicPr>
          <p:cNvPr id="5" name="Marcador de contenido 5" descr="Image331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9687" r="-29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90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</a:t>
            </a:r>
            <a:r>
              <a:rPr lang="es-ES" dirty="0" smtClean="0"/>
              <a:t>ontracción </a:t>
            </a:r>
            <a:r>
              <a:rPr lang="es-ES" dirty="0"/>
              <a:t>muscular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Proceso de los elementos contráctiles en el musculo que </a:t>
            </a:r>
            <a:r>
              <a:rPr lang="es-ES" dirty="0"/>
              <a:t>permite generar fuerza para mover o resistir una carga</a:t>
            </a:r>
            <a:r>
              <a:rPr lang="es-ES" dirty="0" smtClean="0"/>
              <a:t>.</a:t>
            </a:r>
          </a:p>
          <a:p>
            <a:r>
              <a:rPr lang="es-ES" dirty="0" smtClean="0"/>
              <a:t>No todas las contracciones producen movimiento, esto va a depender de la CARGA ejercida sobre el músculo y la TENSIÓN producida por el músculo.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920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3500"/>
            <a:ext cx="8001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03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Producción de fuerza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fuerza generada por el músculo que se contrae  se denomina TENSION MUSCULAR</a:t>
            </a:r>
          </a:p>
          <a:p>
            <a:r>
              <a:rPr lang="es-ES" dirty="0" smtClean="0"/>
              <a:t>La CARGA es un  peso o una fuerza que se opone a la contracción del músculo.</a:t>
            </a:r>
          </a:p>
          <a:p>
            <a:r>
              <a:rPr lang="es-ES" dirty="0" smtClean="0"/>
              <a:t>La tensión y la carga son factores opuestos</a:t>
            </a:r>
          </a:p>
        </p:txBody>
      </p:sp>
    </p:spTree>
    <p:extLst>
      <p:ext uri="{BB962C8B-B14F-4D97-AF65-F5344CB8AC3E}">
        <p14:creationId xmlns:p14="http://schemas.microsoft.com/office/powerpoint/2010/main" val="33296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Teoría de deslizamiento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Establece que el deslizamiento de la actina pasando sobre la </a:t>
            </a:r>
            <a:r>
              <a:rPr lang="es-ES" dirty="0" err="1" smtClean="0"/>
              <a:t>miosina</a:t>
            </a:r>
            <a:r>
              <a:rPr lang="es-ES" dirty="0" smtClean="0"/>
              <a:t> genera tensión muscular. Debido a la actina está atada  las estructuras situadas en los extremos laterales de cada </a:t>
            </a:r>
            <a:r>
              <a:rPr lang="es-ES" dirty="0" err="1" smtClean="0"/>
              <a:t>sarcómero</a:t>
            </a:r>
            <a:r>
              <a:rPr lang="es-ES" dirty="0" smtClean="0"/>
              <a:t> llamados discos Z, cualquier acortamiento de la longitud de los  filamentos de actina daría lugar a un acortamiento de la </a:t>
            </a:r>
            <a:r>
              <a:rPr lang="es-ES" dirty="0" err="1" smtClean="0"/>
              <a:t>sarcómera</a:t>
            </a:r>
            <a:r>
              <a:rPr lang="es-ES" dirty="0" smtClean="0"/>
              <a:t> y por lo tanto del músculo.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757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8703" b="1"/>
          <a:stretch/>
        </p:blipFill>
        <p:spPr>
          <a:xfrm>
            <a:off x="0" y="1358900"/>
            <a:ext cx="4032849" cy="4203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492" y="1778000"/>
            <a:ext cx="503450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Ley del todo o nada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Si la estimulación es inferior al umbral no se produce acción muscular.</a:t>
            </a:r>
          </a:p>
          <a:p>
            <a:r>
              <a:rPr lang="es-ES" dirty="0" smtClean="0"/>
              <a:t>La estimulación igual o superior al umbral, produce una acción máxima en la fibra.</a:t>
            </a:r>
          </a:p>
          <a:p>
            <a:r>
              <a:rPr lang="es-ES" dirty="0" smtClean="0"/>
              <a:t>Las fibras de una unidad motora reciben la misma estimulación nerviosa.</a:t>
            </a:r>
          </a:p>
          <a:p>
            <a:r>
              <a:rPr lang="es-ES" dirty="0" smtClean="0"/>
              <a:t>La totalidad de las fibras de la unidad motora actúan al máximo siempre que se satisface el umbral.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9418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UNION NEUROMUSCULAR es la sinapsis entre la neurona y varias fibras musculares</a:t>
            </a:r>
          </a:p>
          <a:p>
            <a:r>
              <a:rPr lang="es-ES" dirty="0" smtClean="0"/>
              <a:t>Cada fibra muscular esta inervada por un solo nervio.</a:t>
            </a:r>
          </a:p>
          <a:p>
            <a:r>
              <a:rPr lang="es-ES" dirty="0" smtClean="0"/>
              <a:t>La UM de una fibra lenta puede inervar entre 10 y 180 fibras musculares</a:t>
            </a:r>
          </a:p>
          <a:p>
            <a:r>
              <a:rPr lang="es-ES" dirty="0" smtClean="0"/>
              <a:t>La UM de una fibra rápida puede inervar entre 300 y 800 fibras musculares</a:t>
            </a:r>
          </a:p>
        </p:txBody>
      </p:sp>
    </p:spTree>
    <p:extLst>
      <p:ext uri="{BB962C8B-B14F-4D97-AF65-F5344CB8AC3E}">
        <p14:creationId xmlns:p14="http://schemas.microsoft.com/office/powerpoint/2010/main" val="3629798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17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-22786" r="-22786"/>
          <a:stretch>
            <a:fillRect/>
          </a:stretch>
        </p:blipFill>
        <p:spPr>
          <a:xfrm>
            <a:off x="-1088730" y="432985"/>
            <a:ext cx="11179664" cy="6148385"/>
          </a:xfrm>
        </p:spPr>
      </p:pic>
    </p:spTree>
    <p:extLst>
      <p:ext uri="{BB962C8B-B14F-4D97-AF65-F5344CB8AC3E}">
        <p14:creationId xmlns:p14="http://schemas.microsoft.com/office/powerpoint/2010/main" val="1136852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53255" name="Picture 7" descr="escud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53257" name="Rectangle 9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6553200" cy="6858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">
                <a:solidFill>
                  <a:schemeClr val="accent2"/>
                </a:solidFill>
              </a:rPr>
              <a:t>Unidad motora</a:t>
            </a:r>
          </a:p>
        </p:txBody>
      </p:sp>
      <p:sp>
        <p:nvSpPr>
          <p:cNvPr id="53289" name="Rectangle 41"/>
          <p:cNvSpPr>
            <a:spLocks noChangeArrowheads="1"/>
          </p:cNvSpPr>
          <p:nvPr/>
        </p:nvSpPr>
        <p:spPr bwMode="auto">
          <a:xfrm>
            <a:off x="179388" y="6381750"/>
            <a:ext cx="3671887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3290" name="Picture 42"/>
          <p:cNvPicPr>
            <a:picLocks noChangeAspect="1" noChangeArrowheads="1"/>
          </p:cNvPicPr>
          <p:nvPr/>
        </p:nvPicPr>
        <p:blipFill>
          <a:blip r:embed="rId3"/>
          <a:srcRect l="13982" r="14868" b="3400"/>
          <a:stretch>
            <a:fillRect/>
          </a:stretch>
        </p:blipFill>
        <p:spPr bwMode="auto">
          <a:xfrm>
            <a:off x="2484438" y="1557338"/>
            <a:ext cx="3890962" cy="3959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880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Actin-Myosin Sliding Filament Theory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5052" r="-25052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63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77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miofilament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422" y="2050473"/>
            <a:ext cx="7274283" cy="361603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acti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00808"/>
            <a:ext cx="4896544" cy="3672408"/>
          </a:xfrm>
        </p:spPr>
      </p:pic>
      <p:pic>
        <p:nvPicPr>
          <p:cNvPr id="5" name="4 Imagen" descr="player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700808"/>
            <a:ext cx="3024336" cy="355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Esquema Actina -Miosin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375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0" y="609600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DESLIZAMIENTO </a:t>
            </a:r>
            <a:br>
              <a:rPr lang="en-US" sz="4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US" sz="4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ACTINA MIOSINA</a:t>
            </a:r>
            <a:endParaRPr lang="es-ES" sz="4000" b="1" u="sng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pic>
        <p:nvPicPr>
          <p:cNvPr id="23556" name="Picture 4" descr="Logo Aptu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6688" y="0"/>
            <a:ext cx="87312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5" name="Picture 5" descr="Actin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6" name="Picture 6" descr="Miosin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141663"/>
            <a:ext cx="441960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4932363" y="6237288"/>
            <a:ext cx="396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Dr. Lüscher, S</a:t>
            </a:r>
          </a:p>
        </p:txBody>
      </p:sp>
    </p:spTree>
    <p:extLst>
      <p:ext uri="{BB962C8B-B14F-4D97-AF65-F5344CB8AC3E}">
        <p14:creationId xmlns:p14="http://schemas.microsoft.com/office/powerpoint/2010/main" val="572329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squema Actina -Miosin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Times New Roman" charset="0"/>
              </a:rPr>
              <a:t>DESLIZAMIENTO </a:t>
            </a:r>
            <a:br>
              <a:rPr lang="en-US" sz="4000" b="1">
                <a:solidFill>
                  <a:srgbClr val="FFFF00"/>
                </a:solidFill>
                <a:latin typeface="Times New Roman" charset="0"/>
              </a:rPr>
            </a:br>
            <a:r>
              <a:rPr lang="en-US" sz="4000" b="1">
                <a:solidFill>
                  <a:srgbClr val="FFFF00"/>
                </a:solidFill>
                <a:latin typeface="Times New Roman" charset="0"/>
              </a:rPr>
              <a:t>ACTINA MIOSINA</a:t>
            </a:r>
            <a:endParaRPr lang="es-ES" sz="4000" b="1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24580" name="Picture 4" descr="Logo Aptu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6688" y="0"/>
            <a:ext cx="87312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142480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 descr="contract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65048"/>
            <a:ext cx="6532596" cy="407855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celula muscula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844824"/>
            <a:ext cx="7640094" cy="367010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flexi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840" r="-684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arcomere shortening.gif"/>
          <p:cNvPicPr>
            <a:picLocks noGrp="1" noChangeAspect="1"/>
          </p:cNvPicPr>
          <p:nvPr>
            <p:ph idx="1"/>
          </p:nvPr>
        </p:nvPicPr>
        <p:blipFill>
          <a:blip r:embed="rId2"/>
          <a:srcRect l="-2178" r="-217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arcomere shortening-1.gif"/>
          <p:cNvPicPr>
            <a:picLocks noGrp="1" noChangeAspect="1"/>
          </p:cNvPicPr>
          <p:nvPr>
            <p:ph idx="1"/>
          </p:nvPr>
        </p:nvPicPr>
        <p:blipFill>
          <a:blip r:embed="rId2"/>
          <a:srcRect l="-5948" r="-594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sarcomere shortening-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1839" r="-1183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Tipos de Fibras Musculares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La clasificación se realiza en relación al tipo de miosina presente en la célula y de la velocidad de acortamiento de la fibra</a:t>
            </a:r>
          </a:p>
          <a:p>
            <a:r>
              <a:rPr lang="es-ES_tradnl" dirty="0" smtClean="0"/>
              <a:t>El tipo de miosina es el principal determinante de la velocidad de contracción de la célula</a:t>
            </a:r>
          </a:p>
          <a:p>
            <a:r>
              <a:rPr lang="es-ES_tradnl" dirty="0" smtClean="0"/>
              <a:t>La molécula de miosina esta formada por 6 proteínas  dos cadenas pasadas y cuatro cadenas ligeras</a:t>
            </a:r>
          </a:p>
          <a:p>
            <a:r>
              <a:rPr lang="es-ES_tradnl" dirty="0" smtClean="0"/>
              <a:t>La cadena pesada es quien mas determina la velocidad de acortamiento de la célula.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762000" y="1066800"/>
            <a:ext cx="6934200" cy="7080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GENERALIDADES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62000" y="2590800"/>
            <a:ext cx="7010400" cy="12477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0070C0"/>
                </a:solidFill>
              </a:rPr>
              <a:t>FISIOLOGIA DE LA CONTRACCIÓN MUSCULAR</a:t>
            </a:r>
          </a:p>
        </p:txBody>
      </p:sp>
    </p:spTree>
    <p:extLst>
      <p:ext uri="{BB962C8B-B14F-4D97-AF65-F5344CB8AC3E}">
        <p14:creationId xmlns:p14="http://schemas.microsoft.com/office/powerpoint/2010/main" val="1020209694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myosin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539" r="-37539"/>
          <a:stretch>
            <a:fillRect/>
          </a:stretch>
        </p:blipFill>
        <p:spPr/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758825"/>
          </a:xfrm>
          <a:prstGeom prst="rect">
            <a:avLst/>
          </a:prstGeom>
          <a:solidFill>
            <a:srgbClr val="FF33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  identifican 3 tipos de fibra:</a:t>
            </a: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8534400" cy="39465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sz="3600" i="1">
                <a:effectLst>
                  <a:outerShdw blurRad="38100" dist="38100" dir="2700000" algn="tl">
                    <a:srgbClr val="DDDDDD"/>
                  </a:outerShdw>
                </a:effectLst>
              </a:rPr>
              <a:t>Tipo I</a:t>
            </a:r>
            <a:r>
              <a:rPr lang="es-ES_tradnl" sz="3600">
                <a:solidFill>
                  <a:srgbClr val="FFFF00"/>
                </a:solidFill>
              </a:rPr>
              <a:t>:</a:t>
            </a:r>
            <a:r>
              <a:rPr lang="es-ES_tradnl" sz="3600">
                <a:solidFill>
                  <a:srgbClr val="3366FF"/>
                </a:solidFill>
              </a:rPr>
              <a:t>Contracción lenta, poca fuerza,  resistente a la fatiga</a:t>
            </a:r>
            <a:r>
              <a:rPr lang="es-ES_tradnl" sz="360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3600" i="1">
                <a:effectLst>
                  <a:outerShdw blurRad="38100" dist="38100" dir="2700000" algn="tl">
                    <a:srgbClr val="DDDDDD"/>
                  </a:outerShdw>
                </a:effectLst>
              </a:rPr>
              <a:t>Tipo IIa</a:t>
            </a:r>
            <a:r>
              <a:rPr lang="es-ES_tradnl" sz="3600"/>
              <a:t>: </a:t>
            </a:r>
            <a:r>
              <a:rPr lang="es-ES_tradnl" sz="3600">
                <a:solidFill>
                  <a:srgbClr val="3366FF"/>
                </a:solidFill>
              </a:rPr>
              <a:t>Contracción rápida, fuerza elevada, y resistente a la fatiga</a:t>
            </a:r>
            <a:r>
              <a:rPr lang="es-ES_tradnl" sz="360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3600" i="1">
                <a:effectLst>
                  <a:outerShdw blurRad="38100" dist="38100" dir="2700000" algn="tl">
                    <a:srgbClr val="DDDDDD"/>
                  </a:outerShdw>
                </a:effectLst>
              </a:rPr>
              <a:t>Tipo IIb</a:t>
            </a:r>
            <a:r>
              <a:rPr lang="es-ES_tradnl" sz="3600">
                <a:solidFill>
                  <a:srgbClr val="CC0000"/>
                </a:solidFill>
              </a:rPr>
              <a:t>:</a:t>
            </a:r>
            <a:r>
              <a:rPr lang="es-ES_tradnl" sz="3600">
                <a:solidFill>
                  <a:srgbClr val="3366FF"/>
                </a:solidFill>
              </a:rPr>
              <a:t>Contracción rápida, fuerza elevada, poco resistente a la fatiga</a:t>
            </a:r>
            <a:endParaRPr lang="es-ES_tradnl" sz="3400">
              <a:solidFill>
                <a:srgbClr val="3366FF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latin typeface="Times New Roman" charset="0"/>
              </a:rPr>
              <a:t>85</a:t>
            </a: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6659563" y="6400800"/>
            <a:ext cx="248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2400" b="1" i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Dr. Lüscher, S</a:t>
            </a:r>
          </a:p>
        </p:txBody>
      </p:sp>
    </p:spTree>
    <p:extLst>
      <p:ext uri="{BB962C8B-B14F-4D97-AF65-F5344CB8AC3E}">
        <p14:creationId xmlns:p14="http://schemas.microsoft.com/office/powerpoint/2010/main" val="1333354764"/>
      </p:ext>
    </p:extLst>
  </p:cSld>
  <p:clrMapOvr>
    <a:masterClrMapping/>
  </p:clrMapOvr>
  <p:transition xmlns:p14="http://schemas.microsoft.com/office/powerpoint/2010/main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304800" y="1752600"/>
            <a:ext cx="8610600" cy="41148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="1" u="sng" dirty="0">
                <a:solidFill>
                  <a:srgbClr val="3366FF"/>
                </a:solidFill>
                <a:latin typeface="Bookman Old Style" charset="0"/>
              </a:rPr>
              <a:t>* </a:t>
            </a:r>
            <a:r>
              <a:rPr lang="es-PR" sz="3600" b="1" u="sng" dirty="0">
                <a:solidFill>
                  <a:srgbClr val="3366FF"/>
                </a:solidFill>
                <a:latin typeface="Bookman Old Style" charset="0"/>
              </a:rPr>
              <a:t>Tipos de Fibras Musculares *</a:t>
            </a:r>
            <a:endParaRPr lang="es-PR" sz="3600" u="sng" dirty="0">
              <a:solidFill>
                <a:srgbClr val="3366FF"/>
              </a:solidFill>
              <a:latin typeface="Bookman Old Style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04800" y="1600200"/>
            <a:ext cx="86106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PR" sz="2800" b="1"/>
              <a:t> Tipos de Fibras: </a:t>
            </a:r>
            <a:r>
              <a:rPr lang="es-PR" sz="2800" b="1" i="1"/>
              <a:t>Diferencias:</a:t>
            </a:r>
            <a:r>
              <a:rPr lang="es-PR" sz="2800" b="1">
                <a:latin typeface="Times New Roman" charset="0"/>
              </a:rPr>
              <a:t>ST, FTa, FTb, FTc:</a:t>
            </a:r>
            <a:endParaRPr lang="es-PR" sz="2800" b="1"/>
          </a:p>
          <a:p>
            <a:pPr lvl="1" eaLnBrk="0" hangingPunct="0">
              <a:lnSpc>
                <a:spcPct val="120000"/>
              </a:lnSpc>
              <a:buFontTx/>
              <a:buChar char="o"/>
            </a:pPr>
            <a:r>
              <a:rPr lang="es-PR" sz="2800" b="1" i="1" u="sng">
                <a:latin typeface="Times New Roman" charset="0"/>
              </a:rPr>
              <a:t>Distribución en los músculos esqueléticos (%)</a:t>
            </a:r>
            <a:r>
              <a:rPr lang="es-PR" sz="2800" b="1" i="1">
                <a:latin typeface="Times New Roman" charset="0"/>
              </a:rPr>
              <a:t>:</a:t>
            </a:r>
          </a:p>
          <a:p>
            <a:pPr lvl="2" eaLnBrk="0" hangingPunct="0">
              <a:lnSpc>
                <a:spcPct val="120000"/>
              </a:lnSpc>
              <a:buFont typeface="CommonBullets" charset="0"/>
              <a:buChar char="."/>
            </a:pPr>
            <a:r>
              <a:rPr lang="es-PR" sz="2800" b="1">
                <a:latin typeface="Times New Roman" charset="0"/>
              </a:rPr>
              <a:t>Contración Lenta (CL ó ST):</a:t>
            </a:r>
            <a:endParaRPr lang="es-PR" sz="2800" b="1" i="1">
              <a:latin typeface="Times New Roman" charset="0"/>
            </a:endParaRP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ST:</a:t>
            </a:r>
            <a:r>
              <a:rPr lang="es-PR" sz="2800" b="1" i="1">
                <a:latin typeface="Times New Roman" charset="0"/>
              </a:rPr>
              <a:t> 50% se componen de Fibras ST</a:t>
            </a:r>
          </a:p>
          <a:p>
            <a:pPr lvl="2" eaLnBrk="0" hangingPunct="0">
              <a:lnSpc>
                <a:spcPct val="120000"/>
              </a:lnSpc>
              <a:buFont typeface="CommonBullets" charset="0"/>
              <a:buChar char="."/>
            </a:pPr>
            <a:r>
              <a:rPr lang="es-PR" sz="2800" b="1">
                <a:latin typeface="Times New Roman" charset="0"/>
              </a:rPr>
              <a:t>Contración Rápida (CR ó FT):</a:t>
            </a: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FTa</a:t>
            </a:r>
            <a:r>
              <a:rPr lang="es-PR" sz="2800" b="1" i="1">
                <a:latin typeface="Times New Roman" charset="0"/>
              </a:rPr>
              <a:t>: 25%  se contituyen por fibras FTa</a:t>
            </a: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FTb</a:t>
            </a:r>
            <a:r>
              <a:rPr lang="es-PR" sz="2800" b="1" i="1">
                <a:latin typeface="Times New Roman" charset="0"/>
              </a:rPr>
              <a:t>: 22-24%  formados por fibras FTb</a:t>
            </a:r>
          </a:p>
          <a:p>
            <a:pPr lvl="3" eaLnBrk="0" hangingPunct="0">
              <a:lnSpc>
                <a:spcPct val="120000"/>
              </a:lnSpc>
              <a:buSzPct val="80000"/>
              <a:buFontTx/>
              <a:buChar char="»"/>
            </a:pPr>
            <a:r>
              <a:rPr lang="es-PR" sz="2800" b="1" i="1"/>
              <a:t>FTc</a:t>
            </a:r>
            <a:r>
              <a:rPr lang="es-PR" sz="2800" b="1" i="1">
                <a:latin typeface="Times New Roman" charset="0"/>
              </a:rPr>
              <a:t>: 1-3%  se componen de fibras FTc</a:t>
            </a:r>
          </a:p>
          <a:p>
            <a:pPr lvl="3" eaLnBrk="0" hangingPunct="0">
              <a:lnSpc>
                <a:spcPct val="120000"/>
              </a:lnSpc>
              <a:buFont typeface="CommonBullets" charset="0"/>
              <a:buChar char="6"/>
            </a:pPr>
            <a:endParaRPr lang="es-PR" sz="2800" b="1" i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23116"/>
      </p:ext>
    </p:extLst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457200" y="2438400"/>
            <a:ext cx="8229600" cy="4191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68313" y="260350"/>
            <a:ext cx="8305800" cy="7620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180975" y="1268413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s-PR" sz="2800" b="1" dirty="0">
                <a:solidFill>
                  <a:srgbClr val="3366FF"/>
                </a:solidFill>
                <a:latin typeface="Times New Roman" charset="0"/>
              </a:rPr>
              <a:t>Distribución de los Tipos de Fibras: </a:t>
            </a:r>
            <a:r>
              <a:rPr lang="es-PR" sz="3200" b="1" i="1" dirty="0">
                <a:solidFill>
                  <a:srgbClr val="3366FF"/>
                </a:solidFill>
              </a:rPr>
              <a:t>ST y FT</a:t>
            </a:r>
            <a:endParaRPr lang="es-PR" sz="2800" dirty="0">
              <a:solidFill>
                <a:srgbClr val="3366FF"/>
              </a:solidFill>
              <a:latin typeface="Times New Roman" charset="0"/>
            </a:endParaRPr>
          </a:p>
        </p:txBody>
      </p:sp>
      <p:sp>
        <p:nvSpPr>
          <p:cNvPr id="252933" name="Rectangle 5"/>
          <p:cNvSpPr>
            <a:spLocks noChangeArrowheads="1"/>
          </p:cNvSpPr>
          <p:nvPr/>
        </p:nvSpPr>
        <p:spPr bwMode="auto">
          <a:xfrm>
            <a:off x="250825" y="333375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s-PR" sz="24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Músculos Esqueléticos y Ejercicio: </a:t>
            </a:r>
            <a:r>
              <a:rPr lang="es-PR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Tipos de Fibras</a:t>
            </a:r>
            <a:endParaRPr lang="en-US" sz="2400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33400" y="2362200"/>
            <a:ext cx="8610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2800" b="1"/>
              <a:t> Determinante</a:t>
            </a:r>
            <a:r>
              <a:rPr lang="es-PR" sz="2800" b="1">
                <a:latin typeface="Times New Roman" charset="0"/>
              </a:rPr>
              <a:t>: </a:t>
            </a:r>
            <a:endParaRPr lang="es-PR" sz="2800" b="1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2800" b="1" i="1">
                <a:latin typeface="Times New Roman" charset="0"/>
              </a:rPr>
              <a:t>Tipo de músculo esquelético: </a:t>
            </a:r>
          </a:p>
          <a:p>
            <a:pPr lvl="2" eaLnBrk="0" hangingPunct="0">
              <a:lnSpc>
                <a:spcPct val="110000"/>
              </a:lnSpc>
              <a:buSzPct val="90000"/>
              <a:buFontTx/>
              <a:buChar char="»"/>
            </a:pPr>
            <a:r>
              <a:rPr lang="es-PR" sz="2800" b="1">
                <a:latin typeface="Times New Roman" charset="0"/>
              </a:rPr>
              <a:t>Extremidades superiores e inferiores:</a:t>
            </a:r>
            <a:endParaRPr lang="es-PR" sz="2800" b="1" i="1">
              <a:latin typeface="Times New Roman" charset="0"/>
            </a:endParaRPr>
          </a:p>
          <a:p>
            <a:pPr lvl="3" eaLnBrk="0" hangingPunct="0">
              <a:lnSpc>
                <a:spcPct val="110000"/>
              </a:lnSpc>
              <a:buSzPct val="90000"/>
              <a:buFontTx/>
              <a:buChar char="o"/>
            </a:pPr>
            <a:r>
              <a:rPr lang="es-PR" sz="2800" b="1" i="1">
                <a:latin typeface="Times New Roman" charset="0"/>
              </a:rPr>
              <a:t> Composiciones similares de fibras ST y FT </a:t>
            </a:r>
          </a:p>
          <a:p>
            <a:pPr lvl="2" eaLnBrk="0" hangingPunct="0">
              <a:lnSpc>
                <a:spcPct val="110000"/>
              </a:lnSpc>
              <a:buSzPct val="90000"/>
              <a:buFontTx/>
              <a:buChar char="»"/>
            </a:pPr>
            <a:r>
              <a:rPr lang="es-PR" sz="2800" b="1">
                <a:latin typeface="Times New Roman" charset="0"/>
              </a:rPr>
              <a:t>Excepciones: </a:t>
            </a:r>
            <a:endParaRPr lang="es-PR" sz="2800" b="1" i="1">
              <a:latin typeface="Times New Roman" charset="0"/>
            </a:endParaRPr>
          </a:p>
          <a:p>
            <a:pPr lvl="3" eaLnBrk="0" hangingPunct="0">
              <a:lnSpc>
                <a:spcPct val="110000"/>
              </a:lnSpc>
              <a:buFontTx/>
              <a:buChar char="o"/>
            </a:pPr>
            <a:r>
              <a:rPr lang="es-PR" sz="2800" b="1" i="1" u="sng">
                <a:latin typeface="Times New Roman" charset="0"/>
              </a:rPr>
              <a:t>Músculo Sóleo</a:t>
            </a:r>
            <a:r>
              <a:rPr lang="es-PR" sz="2800" b="1" i="1">
                <a:latin typeface="Times New Roman" charset="0"/>
              </a:rPr>
              <a:t>:</a:t>
            </a:r>
            <a:endParaRPr lang="es-PR" sz="2600" b="1"/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2800" b="1"/>
              <a:t>- </a:t>
            </a:r>
            <a:r>
              <a:rPr lang="es-PR" sz="2800" b="1" i="1"/>
              <a:t>Distribución de fibras ST y FT:</a:t>
            </a:r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2800" b="1" i="1">
                <a:latin typeface="Times New Roman" charset="0"/>
              </a:rPr>
              <a:t>Compuesto casi entreramente por</a:t>
            </a:r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r>
              <a:rPr lang="es-PR" sz="2800" b="1" i="1">
                <a:latin typeface="Times New Roman" charset="0"/>
              </a:rPr>
              <a:t>     fibras ST</a:t>
            </a:r>
          </a:p>
          <a:p>
            <a:pPr lvl="4" eaLnBrk="0" hangingPunct="0">
              <a:lnSpc>
                <a:spcPct val="110000"/>
              </a:lnSpc>
              <a:buFont typeface="CommonBullets" charset="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973264"/>
      </p:ext>
    </p:extLst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Muscle_fiber_typ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Fibers-differenc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63" r="-463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8096-0550x04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5271" r="-55271"/>
          <a:stretch>
            <a:fillRect/>
          </a:stretch>
        </p:blipFill>
        <p:spPr/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u6.GIF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457200" y="479444"/>
            <a:ext cx="8229600" cy="609024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978" name="Group 2"/>
          <p:cNvGraphicFramePr>
            <a:graphicFrameLocks noGrp="1"/>
          </p:cNvGraphicFramePr>
          <p:nvPr>
            <p:ph/>
          </p:nvPr>
        </p:nvGraphicFramePr>
        <p:xfrm>
          <a:off x="395288" y="981075"/>
          <a:ext cx="8640762" cy="5697984"/>
        </p:xfrm>
        <a:graphic>
          <a:graphicData uri="http://schemas.openxmlformats.org/drawingml/2006/table">
            <a:tbl>
              <a:tblPr/>
              <a:tblGrid>
                <a:gridCol w="20113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43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82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21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1</a:t>
                      </a:r>
                      <a:r>
                        <a:rPr kumimoji="0" lang="es-A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(OL)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2 a </a:t>
                      </a:r>
                      <a:r>
                        <a:rPr kumimoji="0" lang="es-A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(GOR)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2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(GR)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CAP. OXIDATIVA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MODERADA ALTA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CAP. GLUCOLITICA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LA MAS ALTA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VELOCIDAD CONTRACTIL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LENTA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RAPIDA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RAPIDA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RESISTENCIA A LA FATGIA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 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MODERADA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FUERZA UNIDAD MOTORA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180 A 300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300 A 800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300 A 800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5017" name="Text Box 41"/>
          <p:cNvSpPr txBox="1">
            <a:spLocks noChangeArrowheads="1"/>
          </p:cNvSpPr>
          <p:nvPr/>
        </p:nvSpPr>
        <p:spPr bwMode="auto">
          <a:xfrm>
            <a:off x="1403350" y="260350"/>
            <a:ext cx="6408738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3600" b="1" i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FIBRAS MUSCULARES</a:t>
            </a:r>
            <a:endParaRPr lang="es-ES" sz="3600" b="1" i="1" u="sng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0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28600" y="1676400"/>
            <a:ext cx="8686800" cy="47244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228600" y="914400"/>
            <a:ext cx="8686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8610600" cy="436245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anchor="t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Determinación Genética:</a:t>
            </a: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Genes heredados: 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2" eaLnBrk="0" hangingPunct="0">
              <a:buSzPct val="90000"/>
              <a:buFontTx/>
              <a:buChar char="»"/>
            </a:pP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Determinan los tipos de neuronas motoras</a:t>
            </a:r>
            <a:endParaRPr lang="es-P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2" eaLnBrk="0" hangingPunct="0">
              <a:buFont typeface="CommonBullets" charset="0"/>
              <a:buNone/>
            </a:pP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 que inervarán las fibras individuales</a:t>
            </a:r>
            <a:endParaRPr lang="es-P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2" eaLnBrk="0" hangingPunct="0">
              <a:buSzPct val="90000"/>
              <a:buFontTx/>
              <a:buChar char="»"/>
            </a:pPr>
            <a:r>
              <a:rPr lang="es-P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Luego de establecido la inervación: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3" eaLnBrk="0" hangingPunct="0">
              <a:buFontTx/>
              <a:buChar char="–"/>
            </a:pPr>
            <a:r>
              <a:rPr lang="es-PR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Diferenciación/especialización de las fibras</a:t>
            </a:r>
            <a:endParaRPr lang="es-PR" sz="2800" b="1" i="1" u="sng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3" eaLnBrk="0" hangingPunct="0">
              <a:buFont typeface="CommonBullets" charset="0"/>
              <a:buNone/>
            </a:pPr>
            <a:r>
              <a:rPr lang="es-PR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musculares</a:t>
            </a:r>
            <a:r>
              <a:rPr lang="es-P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: Ocurre según el tipo de neurona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lvl="3" eaLnBrk="0" hangingPunct="0">
              <a:buFont typeface="CommonBullets" charset="0"/>
              <a:buNone/>
            </a:pPr>
            <a:r>
              <a:rPr lang="es-P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 </a:t>
            </a:r>
            <a:r>
              <a:rPr lang="es-P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que las estimula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 eaLnBrk="0" hangingPunct="0">
              <a:buFontTx/>
              <a:buChar char="•"/>
            </a:pPr>
            <a:r>
              <a:rPr lang="es-P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Efecto del envejecimiento: </a:t>
            </a:r>
            <a:r>
              <a:rPr lang="es-PR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Sarcopenia</a:t>
            </a:r>
            <a:r>
              <a:rPr lang="es-P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s-PR" sz="28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0" hangingPunct="0"/>
            <a:r>
              <a:rPr lang="es-P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s-P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Fibras FT          % Fibras ST</a:t>
            </a:r>
            <a:endParaRPr lang="es-P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0" y="2286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s-PR" sz="3200" b="1" dirty="0">
                <a:solidFill>
                  <a:srgbClr val="3366FF"/>
                </a:solidFill>
                <a:latin typeface="Times New Roman" charset="0"/>
              </a:rPr>
              <a:t>Composición/Tipo de Fibra (ST y FT):</a:t>
            </a:r>
          </a:p>
          <a:p>
            <a:pPr algn="ctr" eaLnBrk="0" hangingPunct="0"/>
            <a:r>
              <a:rPr lang="es-PR" sz="3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Determinación</a:t>
            </a:r>
            <a:endParaRPr lang="es-PR" sz="2800" dirty="0">
              <a:solidFill>
                <a:srgbClr val="3366FF"/>
              </a:solidFill>
              <a:latin typeface="Times New Roman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838200" y="57150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3276600" y="563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256668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3536950"/>
            <a:ext cx="4724400" cy="30480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304800" y="1389063"/>
            <a:ext cx="8686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1447800" y="762000"/>
            <a:ext cx="6324600" cy="16002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1828800" y="2438400"/>
            <a:ext cx="5638800" cy="995363"/>
          </a:xfrm>
          <a:prstGeom prst="rect">
            <a:avLst/>
          </a:prstGeom>
          <a:solidFill>
            <a:srgbClr val="E2422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s-PR" sz="3200" b="1">
                <a:solidFill>
                  <a:schemeClr val="bg1"/>
                </a:solidFill>
                <a:latin typeface="Times New Roman" charset="0"/>
              </a:rPr>
              <a:t>Músculos Esqueléticos:</a:t>
            </a:r>
          </a:p>
          <a:p>
            <a:pPr algn="ctr" eaLnBrk="0" hangingPunct="0">
              <a:lnSpc>
                <a:spcPct val="90000"/>
              </a:lnSpc>
            </a:pPr>
            <a:r>
              <a:rPr lang="es-PR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Descripción General </a:t>
            </a:r>
            <a:endParaRPr lang="es-PR" sz="32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04800" y="3503612"/>
            <a:ext cx="46482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s-PR" sz="3500" b="1" dirty="0"/>
              <a:t>Cantidad Total</a:t>
            </a:r>
            <a:r>
              <a:rPr lang="es-PR" sz="3500" b="1" i="1" dirty="0"/>
              <a:t>:</a:t>
            </a:r>
            <a:endParaRPr lang="es-PR" sz="3500" b="1" dirty="0"/>
          </a:p>
          <a:p>
            <a:pPr lvl="1" eaLnBrk="0" hangingPunct="0">
              <a:lnSpc>
                <a:spcPct val="110000"/>
              </a:lnSpc>
              <a:buFont typeface="CommonBullets" charset="0"/>
              <a:buChar char="&gt;"/>
            </a:pPr>
            <a:r>
              <a:rPr lang="es-PR" sz="3500" b="1" i="1" dirty="0">
                <a:latin typeface="Times New Roman" charset="0"/>
              </a:rPr>
              <a:t>215 pares </a:t>
            </a:r>
            <a:endParaRPr lang="es-PR" sz="2800" b="1" dirty="0"/>
          </a:p>
          <a:p>
            <a:pPr eaLnBrk="0" hangingPunct="0">
              <a:buFontTx/>
              <a:buChar char="•"/>
            </a:pPr>
            <a:r>
              <a:rPr lang="es-PR" sz="3500" b="1" dirty="0"/>
              <a:t>Varían en cuanto a:</a:t>
            </a:r>
            <a:endParaRPr lang="es-PR" sz="2800" b="1" dirty="0"/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latin typeface="Times New Roman" charset="0"/>
              </a:rPr>
              <a:t>Tamaño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latin typeface="Times New Roman" charset="0"/>
              </a:rPr>
              <a:t> Forma</a:t>
            </a:r>
          </a:p>
          <a:p>
            <a:pPr lvl="1" eaLnBrk="0" hangingPunct="0">
              <a:buFont typeface="CommonBullets" charset="0"/>
              <a:buChar char="&gt;"/>
            </a:pPr>
            <a:r>
              <a:rPr lang="es-PR" sz="2800" b="1" i="1" dirty="0">
                <a:latin typeface="Times New Roman" charset="0"/>
              </a:rPr>
              <a:t> Utilización</a:t>
            </a:r>
            <a:endParaRPr lang="es-PR" sz="3500" b="1" i="1" dirty="0"/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524000" y="1143000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s-PR" sz="3500" b="1" i="1">
                <a:effectLst>
                  <a:outerShdw blurRad="38100" dist="38100" dir="2700000" algn="tl">
                    <a:srgbClr val="DDDDDD"/>
                  </a:outerShdw>
                </a:effectLst>
              </a:rPr>
              <a:t>Utilización de los Músculos</a:t>
            </a:r>
            <a:endParaRPr lang="en-US" sz="36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45" y="3433763"/>
            <a:ext cx="4366756" cy="31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8752"/>
      </p:ext>
    </p:extLst>
  </p:cSld>
  <p:clrMapOvr>
    <a:masterClrMapping/>
  </p:clrMapOvr>
  <p:transition xmlns:p14="http://schemas.microsoft.com/office/powerpoint/2010/main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273300"/>
            <a:ext cx="4400195" cy="34163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Activación por tipo de fibra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En las actividades de baja intensidad la fuerza muscular es generada por las  tipo I, conforme se incrementa la resistencia se activan las fibras </a:t>
            </a:r>
            <a:r>
              <a:rPr lang="es-ES" dirty="0" err="1" smtClean="0"/>
              <a:t>IIa</a:t>
            </a:r>
            <a:r>
              <a:rPr lang="es-ES" dirty="0" smtClean="0"/>
              <a:t> y posteriormente para resistencia máxima las </a:t>
            </a:r>
            <a:r>
              <a:rPr lang="es-ES" dirty="0" err="1" smtClean="0"/>
              <a:t>IIb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8300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Tipo de fibra y éxito deportivo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músculo esquelético es capaz de adaptarse a las demandas funcionales que le imponen y responde a cargas crónicas</a:t>
            </a:r>
          </a:p>
          <a:p>
            <a:r>
              <a:rPr lang="es-ES" dirty="0" smtClean="0"/>
              <a:t>Los porcentajes de fibras I y II no se alteran sustancialmente con el entrenamiento pues se halla definido genéticamente y se establece poco después del nacimiento.</a:t>
            </a:r>
          </a:p>
        </p:txBody>
      </p:sp>
    </p:spTree>
    <p:extLst>
      <p:ext uri="{BB962C8B-B14F-4D97-AF65-F5344CB8AC3E}">
        <p14:creationId xmlns:p14="http://schemas.microsoft.com/office/powerpoint/2010/main" val="3907111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 entrenamientos de resistencia intensos se ha observado que las fibras rápidas son capaces de desarrollar mas capilares y mitocondrias</a:t>
            </a:r>
          </a:p>
          <a:p>
            <a:r>
              <a:rPr lang="es-ES" dirty="0" smtClean="0"/>
              <a:t>El entrenamiento mejora la capacidad de la distribución existente de fibras de adaptarse  al estrés del ejercicio que se le impone.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93580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9636" name="Picture 4" descr="katch 18-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962904"/>
      </p:ext>
    </p:extLst>
  </p:cSld>
  <p:clrMapOvr>
    <a:masterClrMapping/>
  </p:clrMapOvr>
  <p:transition xmlns:p14="http://schemas.microsoft.com/office/powerpoint/2010/main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677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Porcentaje de fibras  tipo I y II en sujetos entrenados en diferentes actividades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982814"/>
              </p:ext>
            </p:extLst>
          </p:nvPr>
        </p:nvGraphicFramePr>
        <p:xfrm>
          <a:off x="457200" y="3172494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Deporte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% Fibras Lentas (tipo I)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% Fibras rápidas</a:t>
                      </a:r>
                      <a:r>
                        <a:rPr lang="es-ES" baseline="0" dirty="0" smtClean="0"/>
                        <a:t> (tipo II)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Fondo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60-90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10-40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Velocidad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25-45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55-75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Levantamiento de Pesas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45-55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45-55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Sedentarios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47-53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47-53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428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8372" name="Picture 4" descr="katch 18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57880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257938"/>
      </p:ext>
    </p:extLst>
  </p:cSld>
  <p:clrMapOvr>
    <a:masterClrMapping/>
  </p:clrMapOvr>
  <p:transition xmlns:p14="http://schemas.microsoft.com/office/powerpoint/2010/main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9396" name="Picture 4" descr="katch 18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41275"/>
            <a:ext cx="8135937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8462715"/>
      </p:ext>
    </p:extLst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7588" name="Picture 4" descr="katch 18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8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265798"/>
      </p:ext>
    </p:extLst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/>
              <a:t>Tipos de contracciones musculares</a:t>
            </a:r>
          </a:p>
        </p:txBody>
      </p:sp>
      <p:graphicFrame>
        <p:nvGraphicFramePr>
          <p:cNvPr id="102532" name="Group 13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127923"/>
              </p:ext>
            </p:extLst>
          </p:nvPr>
        </p:nvGraphicFramePr>
        <p:xfrm>
          <a:off x="900113" y="1628775"/>
          <a:ext cx="7402512" cy="433597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60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3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8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398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78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Tipo de Contracción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DESPLAZAMIENTO DE SEGMENTOS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FUERZA MUSCULAR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RESISTENCIA EXTERNA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ISOMETRICA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ISOTONICA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CONCENTRICA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Acortamiento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ISOTONICA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Alargamiento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ISOCINETICA CONCENTRICA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Acortamiento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ISOCINETICA EXENTRICA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Alargamiento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1818" name="Line 127"/>
          <p:cNvSpPr>
            <a:spLocks noChangeShapeType="1"/>
          </p:cNvSpPr>
          <p:nvPr/>
        </p:nvSpPr>
        <p:spPr bwMode="auto">
          <a:xfrm flipV="1">
            <a:off x="5364163" y="3429000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19" name="Line 128"/>
          <p:cNvSpPr>
            <a:spLocks noChangeShapeType="1"/>
          </p:cNvSpPr>
          <p:nvPr/>
        </p:nvSpPr>
        <p:spPr bwMode="auto">
          <a:xfrm flipH="1">
            <a:off x="6732588" y="3429000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0" name="Line 129"/>
          <p:cNvSpPr>
            <a:spLocks noChangeShapeType="1"/>
          </p:cNvSpPr>
          <p:nvPr/>
        </p:nvSpPr>
        <p:spPr bwMode="auto">
          <a:xfrm flipV="1">
            <a:off x="6732588" y="40052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1" name="Line 133"/>
          <p:cNvSpPr>
            <a:spLocks noChangeShapeType="1"/>
          </p:cNvSpPr>
          <p:nvPr/>
        </p:nvSpPr>
        <p:spPr bwMode="auto">
          <a:xfrm flipH="1">
            <a:off x="5364163" y="3933825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2" name="Line 134"/>
          <p:cNvSpPr>
            <a:spLocks noChangeShapeType="1"/>
          </p:cNvSpPr>
          <p:nvPr/>
        </p:nvSpPr>
        <p:spPr bwMode="auto">
          <a:xfrm flipH="1">
            <a:off x="5292725" y="530066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3" name="Line 135"/>
          <p:cNvSpPr>
            <a:spLocks noChangeShapeType="1"/>
          </p:cNvSpPr>
          <p:nvPr/>
        </p:nvSpPr>
        <p:spPr bwMode="auto">
          <a:xfrm flipH="1">
            <a:off x="6732588" y="4724400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4" name="Line 136"/>
          <p:cNvSpPr>
            <a:spLocks noChangeShapeType="1"/>
          </p:cNvSpPr>
          <p:nvPr/>
        </p:nvSpPr>
        <p:spPr bwMode="auto">
          <a:xfrm flipV="1">
            <a:off x="5292725" y="4724400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1825" name="Line 137"/>
          <p:cNvSpPr>
            <a:spLocks noChangeShapeType="1"/>
          </p:cNvSpPr>
          <p:nvPr/>
        </p:nvSpPr>
        <p:spPr bwMode="auto">
          <a:xfrm flipV="1">
            <a:off x="6732588" y="522922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159324"/>
      </p:ext>
    </p:extLst>
  </p:cSld>
  <p:clrMapOvr>
    <a:masterClrMapping/>
  </p:clrMapOvr>
  <p:transition xmlns:p14="http://schemas.microsoft.com/office/powerpoint/2010/main" spd="slow"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6323" name="Picture 4" descr="katch 18-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5003800" cy="6597650"/>
          </a:xfrm>
          <a:noFill/>
        </p:spPr>
      </p:pic>
    </p:spTree>
    <p:extLst>
      <p:ext uri="{BB962C8B-B14F-4D97-AF65-F5344CB8AC3E}">
        <p14:creationId xmlns:p14="http://schemas.microsoft.com/office/powerpoint/2010/main" val="1970209475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990600" y="914400"/>
            <a:ext cx="7620000" cy="701675"/>
          </a:xfrm>
          <a:prstGeom prst="rect">
            <a:avLst/>
          </a:prstGeom>
          <a:solidFill>
            <a:srgbClr val="CC4A4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que sirven los musculos</a:t>
            </a:r>
            <a:endParaRPr lang="es-E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90600" y="2286000"/>
            <a:ext cx="75438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Sostén y postura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Movimiento 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Termogénesis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Metabolismo energético</a:t>
            </a:r>
            <a:endParaRPr lang="es-E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06947"/>
      </p:ext>
    </p:extLst>
  </p:cSld>
  <p:clrMapOvr>
    <a:masterClrMapping/>
  </p:clrMapOvr>
  <p:transition xmlns:p14="http://schemas.microsoft.com/office/powerpoint/2010/main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7348" name="Picture 4" descr="katch 18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6840537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04667"/>
      </p:ext>
    </p:extLst>
  </p:cSld>
  <p:clrMapOvr>
    <a:masterClrMapping/>
  </p:clrMapOvr>
  <p:transition xmlns:p14="http://schemas.microsoft.com/office/powerpoint/2010/main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0420" name="Picture 4" descr="katch 18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423227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katch 18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628775"/>
            <a:ext cx="47879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858188"/>
      </p:ext>
    </p:extLst>
  </p:cSld>
  <p:clrMapOvr>
    <a:masterClrMapping/>
  </p:clrMapOvr>
  <p:transition xmlns:p14="http://schemas.microsoft.com/office/powerpoint/2010/main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44" name="Picture 4" descr="katch 18-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72450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880695"/>
      </p:ext>
    </p:extLst>
  </p:cSld>
  <p:clrMapOvr>
    <a:masterClrMapping/>
  </p:clrMapOvr>
  <p:transition xmlns:p14="http://schemas.microsoft.com/office/powerpoint/2010/main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Cuando </a:t>
            </a:r>
            <a:r>
              <a:rPr lang="es-ES" dirty="0"/>
              <a:t>se  activan mas </a:t>
            </a:r>
            <a:r>
              <a:rPr lang="es-ES" dirty="0" smtClean="0"/>
              <a:t>unidades motoras se </a:t>
            </a:r>
            <a:r>
              <a:rPr lang="es-ES" dirty="0"/>
              <a:t>produce mas </a:t>
            </a:r>
            <a:r>
              <a:rPr lang="es-ES" dirty="0" smtClean="0"/>
              <a:t>fuerza.</a:t>
            </a:r>
          </a:p>
          <a:p>
            <a:r>
              <a:rPr lang="es-ES" dirty="0" smtClean="0"/>
              <a:t>Cuando se requiere de poca fuerza se activan menos unidades motoras.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8040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3492" name="Picture 4" descr="katch 18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katch 18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125538"/>
            <a:ext cx="56515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457623"/>
      </p:ext>
    </p:extLst>
  </p:cSld>
  <p:clrMapOvr>
    <a:masterClrMapping/>
  </p:clrMapOvr>
  <p:transition xmlns:p14="http://schemas.microsoft.com/office/powerpoint/2010/main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2468" name="Picture 4" descr="katch 18-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2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1715735"/>
      </p:ext>
    </p:extLst>
  </p:cSld>
  <p:clrMapOvr>
    <a:masterClrMapping/>
  </p:clrMapOvr>
  <p:transition xmlns:p14="http://schemas.microsoft.com/office/powerpoint/2010/main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5BE4FA-8795-CE47-A87B-E4CAC06B4C4A}" type="slidenum">
              <a:rPr lang="es-MX"/>
              <a:pPr/>
              <a:t>76</a:t>
            </a:fld>
            <a:endParaRPr lang="es-MX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1562100"/>
            <a:ext cx="2095500" cy="1714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sz="3600"/>
              <a:t>Tensión </a:t>
            </a:r>
            <a:br>
              <a:rPr lang="es-MX" sz="3600"/>
            </a:br>
            <a:r>
              <a:rPr lang="es-MX" sz="3600"/>
              <a:t>vs </a:t>
            </a:r>
            <a:br>
              <a:rPr lang="es-MX" sz="3600"/>
            </a:br>
            <a:r>
              <a:rPr lang="es-MX" sz="3600"/>
              <a:t>longitud</a:t>
            </a:r>
          </a:p>
        </p:txBody>
      </p:sp>
      <p:pic>
        <p:nvPicPr>
          <p:cNvPr id="21508" name="Picture 3" descr="FUERZA VS LONGITU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8625" y="57150"/>
            <a:ext cx="441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3240680"/>
      </p:ext>
    </p:extLst>
  </p:cSld>
  <p:clrMapOvr>
    <a:masterClrMapping/>
  </p:clrMapOvr>
  <p:transition xmlns:p14="http://schemas.microsoft.com/office/powerpoint/2010/main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6783"/>
            <a:ext cx="8458200" cy="45593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Ciclo de acortamiento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26279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89000"/>
            <a:ext cx="8369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97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0"/>
            <a:ext cx="4179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3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38200" y="762000"/>
            <a:ext cx="7848600" cy="881063"/>
          </a:xfrm>
          <a:prstGeom prst="rect">
            <a:avLst/>
          </a:prstGeom>
          <a:solidFill>
            <a:srgbClr val="CC4A4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800" b="1">
                <a:solidFill>
                  <a:schemeClr val="bg1"/>
                </a:solidFill>
              </a:rPr>
              <a:t>Propiedades del músculo</a:t>
            </a:r>
            <a:endParaRPr lang="es-ES" sz="4800" b="1">
              <a:solidFill>
                <a:schemeClr val="bg1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90600" y="2286000"/>
            <a:ext cx="74676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Extensibilidad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Visco - elasticidad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Excitabilidad</a:t>
            </a:r>
          </a:p>
          <a:p>
            <a:pPr>
              <a:spcBef>
                <a:spcPct val="50000"/>
              </a:spcBef>
            </a:pPr>
            <a:r>
              <a:rPr lang="es-AR" sz="4000" b="1">
                <a:solidFill>
                  <a:srgbClr val="0070C0"/>
                </a:solidFill>
              </a:rPr>
              <a:t>Contractilidad</a:t>
            </a:r>
          </a:p>
          <a:p>
            <a:pPr>
              <a:spcBef>
                <a:spcPct val="50000"/>
              </a:spcBef>
            </a:pPr>
            <a:endParaRPr lang="es-E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8694"/>
      </p:ext>
    </p:extLst>
  </p:cSld>
  <p:clrMapOvr>
    <a:masterClrMapping/>
  </p:clrMapOvr>
  <p:transition xmlns:p14="http://schemas.microsoft.com/office/powerpoint/2010/main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4516" name="Picture 4" descr="katch 18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8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6006382"/>
      </p:ext>
    </p:extLst>
  </p:cSld>
  <p:clrMapOvr>
    <a:masterClrMapping/>
  </p:clrMapOvr>
  <p:transition xmlns:p14="http://schemas.microsoft.com/office/powerpoint/2010/main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5540" name="Picture 4" descr="katch 18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248297"/>
      </p:ext>
    </p:extLst>
  </p:cSld>
  <p:clrMapOvr>
    <a:masterClrMapping/>
  </p:clrMapOvr>
  <p:transition xmlns:p14="http://schemas.microsoft.com/office/powerpoint/2010/main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6564" name="Picture 4" descr="katch 18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900" y="105305"/>
            <a:ext cx="5387878" cy="669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244657"/>
      </p:ext>
    </p:extLst>
  </p:cSld>
  <p:clrMapOvr>
    <a:masterClrMapping/>
  </p:clrMapOvr>
  <p:transition xmlns:p14="http://schemas.microsoft.com/office/powerpoint/2010/main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 l="16875" t="4218" r="15936" b="4218"/>
          <a:stretch>
            <a:fillRect/>
          </a:stretch>
        </p:blipFill>
        <p:spPr bwMode="auto">
          <a:xfrm>
            <a:off x="2268538" y="1341438"/>
            <a:ext cx="5562600" cy="50530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6988"/>
            <a:ext cx="9144000" cy="6858000"/>
            <a:chOff x="0" y="0"/>
            <a:chExt cx="5760" cy="4320"/>
          </a:xfrm>
        </p:grpSpPr>
        <p:sp>
          <p:nvSpPr>
            <p:cNvPr id="1044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4454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04455" name="Picture 7" descr="escud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90625" y="71438"/>
            <a:ext cx="7342188" cy="620712"/>
          </a:xfrm>
          <a:ln/>
        </p:spPr>
        <p:txBody>
          <a:bodyPr lIns="90000" tIns="46800" rIns="90000" bIns="46800" anchor="b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>
                <a:solidFill>
                  <a:schemeClr val="accent2"/>
                </a:solidFill>
              </a:rPr>
              <a:t>Contracción muscular o sacudida</a:t>
            </a:r>
          </a:p>
        </p:txBody>
      </p:sp>
    </p:spTree>
    <p:extLst>
      <p:ext uri="{BB962C8B-B14F-4D97-AF65-F5344CB8AC3E}">
        <p14:creationId xmlns:p14="http://schemas.microsoft.com/office/powerpoint/2010/main" val="233878178"/>
      </p:ext>
    </p:extLst>
  </p:cSld>
  <p:clrMapOvr>
    <a:masterClrMapping/>
  </p:clrMapOvr>
  <p:transition xmlns:p14="http://schemas.microsoft.com/office/powerpoint/2010/main"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55303" name="Picture 7" descr="escud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55329" name="Rectangle 33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6553200" cy="685800"/>
          </a:xfrm>
          <a:noFill/>
          <a:ln/>
        </p:spPr>
        <p:txBody>
          <a:bodyPr>
            <a:normAutofit fontScale="90000"/>
          </a:bodyPr>
          <a:lstStyle/>
          <a:p>
            <a:r>
              <a:rPr lang="es-ES">
                <a:solidFill>
                  <a:schemeClr val="accent2"/>
                </a:solidFill>
              </a:rPr>
              <a:t>Sumación y tétanos</a:t>
            </a:r>
          </a:p>
        </p:txBody>
      </p:sp>
      <p:pic>
        <p:nvPicPr>
          <p:cNvPr id="55349" name="Picture 53"/>
          <p:cNvPicPr>
            <a:picLocks noChangeAspect="1" noChangeArrowheads="1"/>
          </p:cNvPicPr>
          <p:nvPr/>
        </p:nvPicPr>
        <p:blipFill>
          <a:blip r:embed="rId3"/>
          <a:srcRect t="8424" b="10828"/>
          <a:stretch>
            <a:fillRect/>
          </a:stretch>
        </p:blipFill>
        <p:spPr bwMode="auto">
          <a:xfrm>
            <a:off x="971550" y="1571625"/>
            <a:ext cx="8064500" cy="4881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1493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 l="9375" t="21873" r="8592" b="21873"/>
          <a:stretch>
            <a:fillRect/>
          </a:stretch>
        </p:blipFill>
        <p:spPr bwMode="auto">
          <a:xfrm>
            <a:off x="971550" y="1981200"/>
            <a:ext cx="7867650" cy="4040188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6988"/>
            <a:ext cx="9144000" cy="6858000"/>
            <a:chOff x="0" y="0"/>
            <a:chExt cx="5760" cy="4320"/>
          </a:xfrm>
        </p:grpSpPr>
        <p:sp>
          <p:nvSpPr>
            <p:cNvPr id="11264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12646" name="Rectangle 6"/>
            <p:cNvSpPr>
              <a:spLocks noChangeArrowheads="1"/>
            </p:cNvSpPr>
            <p:nvPr/>
          </p:nvSpPr>
          <p:spPr bwMode="auto">
            <a:xfrm>
              <a:off x="0" y="528"/>
              <a:ext cx="576" cy="379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9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112647" name="Picture 7" descr="escud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" cy="536"/>
            </a:xfrm>
            <a:prstGeom prst="rect">
              <a:avLst/>
            </a:prstGeom>
            <a:noFill/>
          </p:spPr>
        </p:pic>
      </p:grp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7270750" cy="442913"/>
          </a:xfrm>
          <a:ln/>
        </p:spPr>
        <p:txBody>
          <a:bodyPr lIns="90000" tIns="46800" rIns="90000" bIns="46800" anchor="b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chemeClr val="accent2"/>
                </a:solidFill>
              </a:rPr>
              <a:t>Sacudida sencilla, sumación y tétanos</a:t>
            </a:r>
          </a:p>
        </p:txBody>
      </p:sp>
    </p:spTree>
    <p:extLst>
      <p:ext uri="{BB962C8B-B14F-4D97-AF65-F5344CB8AC3E}">
        <p14:creationId xmlns:p14="http://schemas.microsoft.com/office/powerpoint/2010/main" val="129442217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AutoShape 3"/>
          <p:cNvSpPr>
            <a:spLocks noChangeArrowheads="1"/>
          </p:cNvSpPr>
          <p:nvPr/>
        </p:nvSpPr>
        <p:spPr bwMode="auto">
          <a:xfrm>
            <a:off x="685800" y="2590800"/>
            <a:ext cx="7924800" cy="3352800"/>
          </a:xfrm>
          <a:prstGeom prst="foldedCorner">
            <a:avLst>
              <a:gd name="adj" fmla="val 12500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762000" y="2514600"/>
            <a:ext cx="81534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MX" sz="4400" b="1">
                <a:solidFill>
                  <a:srgbClr val="0070C0"/>
                </a:solidFill>
              </a:rPr>
              <a:t>Lisos o involuntarios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MX" sz="4400" b="1">
                <a:solidFill>
                  <a:srgbClr val="0070C0"/>
                </a:solidFill>
              </a:rPr>
              <a:t> Cardíaco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s-MX" sz="4400" b="1">
                <a:solidFill>
                  <a:srgbClr val="0070C0"/>
                </a:solidFill>
              </a:rPr>
              <a:t> Esquelético, voluntarios o</a:t>
            </a:r>
          </a:p>
          <a:p>
            <a:pPr eaLnBrk="0" hangingPunct="0">
              <a:lnSpc>
                <a:spcPct val="120000"/>
              </a:lnSpc>
            </a:pPr>
            <a:r>
              <a:rPr lang="es-MX" sz="4400" b="1">
                <a:solidFill>
                  <a:srgbClr val="0070C0"/>
                </a:solidFill>
              </a:rPr>
              <a:t>  Estriados</a:t>
            </a:r>
            <a:endParaRPr lang="es-MX" sz="4000">
              <a:solidFill>
                <a:srgbClr val="0070C0"/>
              </a:solidFill>
              <a:latin typeface="Times New Roman" charset="0"/>
            </a:endParaRPr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914400" y="762000"/>
            <a:ext cx="7239000" cy="13716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311" name="Rectangle 7"/>
          <p:cNvSpPr>
            <a:spLocks noChangeArrowheads="1"/>
          </p:cNvSpPr>
          <p:nvPr/>
        </p:nvSpPr>
        <p:spPr bwMode="auto">
          <a:xfrm>
            <a:off x="1143000" y="9144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s-MX" sz="3800" b="1" i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Tipos de Músculos en el Cuerpo</a:t>
            </a:r>
            <a:endParaRPr lang="es-MX" sz="3600" b="1" i="1">
              <a:solidFill>
                <a:srgbClr val="0070C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231459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1429</Words>
  <Application>Microsoft Macintosh PowerPoint</Application>
  <PresentationFormat>Presentación en pantalla (4:3)</PresentationFormat>
  <Paragraphs>285</Paragraphs>
  <Slides>85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86" baseType="lpstr">
      <vt:lpstr>Tema de Office</vt:lpstr>
      <vt:lpstr>Estructura y Función del músculo esquelético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Células Excitables</vt:lpstr>
      <vt:lpstr>Presentación de PowerPoint</vt:lpstr>
      <vt:lpstr>Presentación de PowerPoint</vt:lpstr>
      <vt:lpstr>Presentación de PowerPoint</vt:lpstr>
      <vt:lpstr>Complejo músculo-tendinoso</vt:lpstr>
      <vt:lpstr>Presentación de PowerPoint</vt:lpstr>
      <vt:lpstr>Musculo esquelético</vt:lpstr>
      <vt:lpstr>Presentación de PowerPoint</vt:lpstr>
      <vt:lpstr>Presentación de PowerPoint</vt:lpstr>
      <vt:lpstr>Presentación de PowerPoint</vt:lpstr>
      <vt:lpstr>ESTRUCUTURA DEL MUSCULO</vt:lpstr>
      <vt:lpstr>Presentación de PowerPoint</vt:lpstr>
      <vt:lpstr>LOS MÚSCULOS ESQUELÉTICOS: ESTRUCTURA Y FUNCIÓN</vt:lpstr>
      <vt:lpstr>Filamento de Miosina</vt:lpstr>
      <vt:lpstr>Filamento de Actina</vt:lpstr>
      <vt:lpstr>La sarcómera Es la unidad funcional del músculo</vt:lpstr>
      <vt:lpstr>Presentación de PowerPoint</vt:lpstr>
      <vt:lpstr>Presentación de PowerPoint</vt:lpstr>
      <vt:lpstr>Contracción muscular</vt:lpstr>
      <vt:lpstr>Contracción muscular </vt:lpstr>
      <vt:lpstr>Producción de fuerza</vt:lpstr>
      <vt:lpstr>Teoría de deslizamiento</vt:lpstr>
      <vt:lpstr>Presentación de PowerPoint</vt:lpstr>
      <vt:lpstr>Ley del todo o nada</vt:lpstr>
      <vt:lpstr>Presentación de PowerPoint</vt:lpstr>
      <vt:lpstr>Presentación de PowerPoint</vt:lpstr>
      <vt:lpstr>Presentación de PowerPoint</vt:lpstr>
      <vt:lpstr>Unidad motora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Fibras Musculares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Activación por tipo de fibra</vt:lpstr>
      <vt:lpstr>Tipo de fibra y éxito deportivo</vt:lpstr>
      <vt:lpstr>Presentación de PowerPoint</vt:lpstr>
      <vt:lpstr>Presentación de PowerPoint</vt:lpstr>
      <vt:lpstr>Porcentaje de fibras  tipo I y II en sujetos entrenados en diferentes actividades</vt:lpstr>
      <vt:lpstr>Presentación de PowerPoint</vt:lpstr>
      <vt:lpstr>Presentación de PowerPoint</vt:lpstr>
      <vt:lpstr>Presentación de PowerPoint</vt:lpstr>
      <vt:lpstr>Tipos de contracciones musculares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Tensión  vs  longitud</vt:lpstr>
      <vt:lpstr>Ciclo de acortamiento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Contracción muscular o sacudida</vt:lpstr>
      <vt:lpstr>Sumación y tétanos</vt:lpstr>
      <vt:lpstr>Sacudida sencilla, sumación y tétanos</vt:lpstr>
    </vt:vector>
  </TitlesOfParts>
  <Company>sis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Estructura y Función del músculo esquelético</dc:title>
  <dc:creator>Dulce Edith Morales Elizondo</dc:creator>
  <cp:lastModifiedBy>Dulce Morales</cp:lastModifiedBy>
  <cp:revision>17</cp:revision>
  <dcterms:created xsi:type="dcterms:W3CDTF">2011-09-14T03:51:34Z</dcterms:created>
  <dcterms:modified xsi:type="dcterms:W3CDTF">2016-09-19T04:42:21Z</dcterms:modified>
</cp:coreProperties>
</file>