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36"/>
  </p:notesMasterIdLst>
  <p:sldIdLst>
    <p:sldId id="256" r:id="rId2"/>
    <p:sldId id="267" r:id="rId3"/>
    <p:sldId id="268" r:id="rId4"/>
    <p:sldId id="269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70" r:id="rId14"/>
    <p:sldId id="271" r:id="rId15"/>
    <p:sldId id="272" r:id="rId16"/>
    <p:sldId id="25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2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8DCDC-2F42-FD47-975D-87B426876F9F}" type="datetimeFigureOut">
              <a:rPr lang="es-ES" smtClean="0"/>
              <a:t>16/02/16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9F33A-A104-F246-B6C4-6D6316A7674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62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DBCB6-8B89-874C-ABBC-6A591D4A27B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68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DBCB6-8B89-874C-ABBC-6A591D4A27BE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75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385921-A91A-409C-921C-0E0EC1E750EC}" type="datetime2">
              <a:rPr lang="en-US" smtClean="0"/>
              <a:t>martes, 16 de febrero de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Sistemas Energéticos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Dra. Dulce E Morales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07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39" y="889000"/>
            <a:ext cx="814991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2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1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8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Tanto el ATP como la FOSFOCREATINA (PC) son moléculas de fosfato altamente energéticas que ALMACENAN energía.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555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molécula de PC no se usa directamente para realizar trabajo celular, si no se reconstruye el ATP para mantener un suministro relativamente constante.</a:t>
            </a:r>
          </a:p>
          <a:p>
            <a:r>
              <a:rPr lang="es-ES" dirty="0" smtClean="0"/>
              <a:t>La liberación de la energía por parte de la PC es facilitada por la enzima  </a:t>
            </a:r>
            <a:r>
              <a:rPr lang="es-ES" dirty="0" err="1" smtClean="0"/>
              <a:t>creatinincisnasa</a:t>
            </a:r>
            <a:r>
              <a:rPr lang="es-ES" dirty="0" smtClean="0"/>
              <a:t> (</a:t>
            </a:r>
            <a:r>
              <a:rPr lang="es-ES" dirty="0" err="1"/>
              <a:t>C</a:t>
            </a:r>
            <a:r>
              <a:rPr lang="es-ES" dirty="0" err="1" smtClean="0"/>
              <a:t>k</a:t>
            </a:r>
            <a:r>
              <a:rPr lang="es-ES" dirty="0" smtClean="0"/>
              <a:t>) que actúa para unir un Pi a una molécula de ADP, formando ATP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851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Es un proceso que puede ocurrir en presencia de oxígeno sin embargo NO LO REQUIERE por lo cual se dice que el ATP-PC es un proceso ANAERÓBICO.</a:t>
            </a:r>
          </a:p>
          <a:p>
            <a:r>
              <a:rPr lang="es-ES" dirty="0" smtClean="0"/>
              <a:t>Es un proceso rápido y se lleva acabo sin ninguna estructura especial celular</a:t>
            </a:r>
          </a:p>
          <a:p>
            <a:r>
              <a:rPr lang="es-ES" dirty="0" smtClean="0"/>
              <a:t>El ATP se mantiene a niveles uniformes, la PC declina de forma constante cuando se usa para reponer el ATP agotado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255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ricos1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8" r="-11408"/>
          <a:stretch>
            <a:fillRect/>
          </a:stretch>
        </p:blipFill>
        <p:spPr>
          <a:xfrm>
            <a:off x="-643044" y="273049"/>
            <a:ext cx="10057695" cy="6034617"/>
          </a:xfrm>
        </p:spPr>
      </p:pic>
    </p:spTree>
    <p:extLst>
      <p:ext uri="{BB962C8B-B14F-4D97-AF65-F5344CB8AC3E}">
        <p14:creationId xmlns:p14="http://schemas.microsoft.com/office/powerpoint/2010/main" val="93111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Las reservas de ATP- PC mantienen los niveles de energía de 3 a 15 segundos  un sprint máximo. 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-15582" b="-15582"/>
          <a:stretch>
            <a:fillRect/>
          </a:stretch>
        </p:blipFill>
        <p:spPr>
          <a:xfrm>
            <a:off x="4645025" y="2312988"/>
            <a:ext cx="3419475" cy="3494087"/>
          </a:xfrm>
        </p:spPr>
      </p:pic>
    </p:spTree>
    <p:extLst>
      <p:ext uri="{BB962C8B-B14F-4D97-AF65-F5344CB8AC3E}">
        <p14:creationId xmlns:p14="http://schemas.microsoft.com/office/powerpoint/2010/main" val="383245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Mas allá de este punto los músculos deben depender de otros procesos para la formación de ATP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432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Glucolisis Anaeróbica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Dra. Dulce E. Morales Elizondo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264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de los </a:t>
            </a:r>
            <a:r>
              <a:rPr lang="es-ES" dirty="0" err="1" smtClean="0"/>
              <a:t>fosfágenos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También llamado:</a:t>
            </a:r>
          </a:p>
          <a:p>
            <a:r>
              <a:rPr lang="es-ES" dirty="0" smtClean="0"/>
              <a:t>Sistema del ATP-PC</a:t>
            </a:r>
          </a:p>
          <a:p>
            <a:r>
              <a:rPr lang="es-ES" dirty="0" smtClean="0"/>
              <a:t>Anaeróbico </a:t>
            </a:r>
            <a:r>
              <a:rPr lang="es-ES" dirty="0" err="1" smtClean="0"/>
              <a:t>Aláctico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091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Glucólisis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Es la degradación de glucosa a acido pirúvico</a:t>
            </a:r>
          </a:p>
          <a:p>
            <a:r>
              <a:rPr lang="es-ES" dirty="0" err="1"/>
              <a:t>Glucogenolisis</a:t>
            </a:r>
            <a:r>
              <a:rPr lang="es-ES" dirty="0"/>
              <a:t>: degradación de </a:t>
            </a:r>
            <a:r>
              <a:rPr lang="es-ES" dirty="0" smtClean="0"/>
              <a:t>glucógeno </a:t>
            </a:r>
            <a:r>
              <a:rPr lang="es-ES" dirty="0"/>
              <a:t>a glucosa</a:t>
            </a:r>
            <a:endParaRPr lang="es-ES" dirty="0" smtClean="0"/>
          </a:p>
          <a:p>
            <a:r>
              <a:rPr lang="es-ES" dirty="0" smtClean="0"/>
              <a:t>Anaeróbico : Sin Oxígeno</a:t>
            </a:r>
          </a:p>
          <a:p>
            <a:r>
              <a:rPr lang="es-ES" dirty="0" smtClean="0"/>
              <a:t>Cuando la demanda de energía a partir del ATP supera las velocidades </a:t>
            </a:r>
            <a:r>
              <a:rPr lang="es-ES" dirty="0" err="1" smtClean="0"/>
              <a:t>glucolíticas</a:t>
            </a:r>
            <a:r>
              <a:rPr lang="es-ES" dirty="0" smtClean="0"/>
              <a:t> y oxidativa el ácido pirúvico se convierte en ácido láctico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26150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3431" b="13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8533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12319" r="-12319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22023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rcRect l="-73765" r="-73765"/>
          <a:stretch>
            <a:fillRect/>
          </a:stretch>
        </p:blipFill>
        <p:spPr>
          <a:xfrm>
            <a:off x="-651245" y="484094"/>
            <a:ext cx="10285808" cy="5642069"/>
          </a:xfrm>
        </p:spPr>
      </p:pic>
    </p:spTree>
    <p:extLst>
      <p:ext uri="{BB962C8B-B14F-4D97-AF65-F5344CB8AC3E}">
        <p14:creationId xmlns:p14="http://schemas.microsoft.com/office/powerpoint/2010/main" val="3916074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</a:t>
            </a:r>
            <a:r>
              <a:rPr lang="es-ES" dirty="0" err="1" smtClean="0"/>
              <a:t>Glucolitico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glucolisis tiene como producto </a:t>
            </a:r>
            <a:r>
              <a:rPr lang="es-ES" dirty="0"/>
              <a:t>F</a:t>
            </a:r>
            <a:r>
              <a:rPr lang="es-ES" dirty="0" smtClean="0"/>
              <a:t>inal el AC. PIRUVICO</a:t>
            </a:r>
          </a:p>
          <a:p>
            <a:r>
              <a:rPr lang="es-ES" dirty="0" smtClean="0"/>
              <a:t>Proceso que no requiere oxígeno</a:t>
            </a:r>
          </a:p>
          <a:p>
            <a:r>
              <a:rPr lang="es-ES" dirty="0" smtClean="0"/>
              <a:t>En el caso de la glucólisis anaeróbica  el Ac. Pirúvico se convierte en Ácido láctico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3913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Glucólisis anaeróbica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Es un sistema energético que no produce grandes cantidades de ATP (únicamente 2)</a:t>
            </a:r>
          </a:p>
          <a:p>
            <a:r>
              <a:rPr lang="es-ES" dirty="0" smtClean="0"/>
              <a:t>Ocasiona acumulación de ácido láctico en músculo y en fluidos corporales</a:t>
            </a:r>
          </a:p>
          <a:p>
            <a:r>
              <a:rPr lang="es-ES" dirty="0" smtClean="0"/>
              <a:t>El ritmo de utilización de energía de una fibra muscular durante el ejercicio puede ser 200 veces superior al ritmo de uso de energía en reposo</a:t>
            </a:r>
          </a:p>
          <a:p>
            <a:r>
              <a:rPr lang="es-ES" dirty="0" smtClean="0"/>
              <a:t>Para ejercicios con </a:t>
            </a:r>
            <a:r>
              <a:rPr lang="es-ES" dirty="0" err="1" smtClean="0"/>
              <a:t>cárgas</a:t>
            </a:r>
            <a:r>
              <a:rPr lang="es-ES" dirty="0" smtClean="0"/>
              <a:t> máximas  durante periodos de 1 a 3 min ( carreras de 400 a 800m, </a:t>
            </a:r>
            <a:r>
              <a:rPr lang="es-ES" dirty="0" err="1" smtClean="0"/>
              <a:t>natacion</a:t>
            </a:r>
            <a:r>
              <a:rPr lang="es-ES" dirty="0" smtClean="0"/>
              <a:t> 100-200 </a:t>
            </a:r>
            <a:r>
              <a:rPr lang="es-ES" dirty="0" err="1" smtClean="0"/>
              <a:t>mts</a:t>
            </a:r>
            <a:r>
              <a:rPr lang="es-ES" dirty="0" smtClean="0"/>
              <a:t>)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39406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11619" r="-11619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1621140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3431" b="13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9817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17311" r="-17311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299506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27057" r="-27057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60517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Obtención de la </a:t>
            </a:r>
            <a:r>
              <a:rPr lang="es-ES" dirty="0" err="1" smtClean="0"/>
              <a:t>energia</a:t>
            </a:r>
            <a:r>
              <a:rPr lang="es-ES" dirty="0" smtClean="0"/>
              <a:t> sin uso de Oxígeno </a:t>
            </a:r>
          </a:p>
          <a:p>
            <a:r>
              <a:rPr lang="es-ES" dirty="0" smtClean="0"/>
              <a:t>No genera residuos ( no acumula </a:t>
            </a:r>
            <a:r>
              <a:rPr lang="es-ES" dirty="0" err="1" smtClean="0"/>
              <a:t>ac</a:t>
            </a:r>
            <a:r>
              <a:rPr lang="es-ES" dirty="0" smtClean="0"/>
              <a:t> láctico)</a:t>
            </a:r>
          </a:p>
          <a:p>
            <a:r>
              <a:rPr lang="es-ES" dirty="0" smtClean="0"/>
              <a:t>Emplea las reservas musculares de ATP  y </a:t>
            </a:r>
            <a:r>
              <a:rPr lang="es-ES" dirty="0" err="1" smtClean="0"/>
              <a:t>fosfocreatina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113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Ac. Láctico vs Lactato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El ácido láctico es un ácido con la fórmula química C3H6O3.</a:t>
            </a:r>
          </a:p>
          <a:p>
            <a:r>
              <a:rPr lang="es-ES" dirty="0" smtClean="0"/>
              <a:t>El Lactato es cualquier sal de ácido láctico</a:t>
            </a:r>
          </a:p>
          <a:p>
            <a:r>
              <a:rPr lang="es-ES" dirty="0" smtClean="0"/>
              <a:t>Cuando el ácido </a:t>
            </a:r>
            <a:r>
              <a:rPr lang="es-ES" dirty="0" err="1" smtClean="0"/>
              <a:t>lactico</a:t>
            </a:r>
            <a:r>
              <a:rPr lang="es-ES" dirty="0" smtClean="0"/>
              <a:t> libera H, el compuesto restante se une con  </a:t>
            </a:r>
            <a:r>
              <a:rPr lang="es-ES" dirty="0" err="1" smtClean="0"/>
              <a:t>Na</a:t>
            </a:r>
            <a:r>
              <a:rPr lang="es-ES" dirty="0" smtClean="0"/>
              <a:t> o K para formar una sal.</a:t>
            </a:r>
          </a:p>
          <a:p>
            <a:r>
              <a:rPr lang="es-ES" dirty="0" smtClean="0"/>
              <a:t>La glucólisis </a:t>
            </a:r>
            <a:r>
              <a:rPr lang="es-ES" dirty="0" err="1" smtClean="0"/>
              <a:t>anaerobica</a:t>
            </a:r>
            <a:r>
              <a:rPr lang="es-ES" dirty="0" smtClean="0"/>
              <a:t> produce ácido láctico, pero se disocia rápidamente y se forma la sal ( lactato)</a:t>
            </a:r>
          </a:p>
          <a:p>
            <a:r>
              <a:rPr lang="es-ES" dirty="0" smtClean="0"/>
              <a:t>Por esa razón ,los términos se usan con frecuencia de modo intercambiable.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7175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Que  pasa con el ácido </a:t>
            </a:r>
            <a:r>
              <a:rPr lang="es-ES" dirty="0" err="1" smtClean="0"/>
              <a:t>lactico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18% se reconvierte en glucosa</a:t>
            </a:r>
          </a:p>
          <a:p>
            <a:r>
              <a:rPr lang="es-ES" dirty="0" smtClean="0"/>
              <a:t>72 % se emplea como combustible en músculo esquelético y en menos cantidad en corazón , cerebro hígado y riñón ( ciclo de Cori)</a:t>
            </a:r>
          </a:p>
          <a:p>
            <a:r>
              <a:rPr lang="es-ES" dirty="0" smtClean="0"/>
              <a:t>8% es convertido en hígado a proteína</a:t>
            </a:r>
          </a:p>
          <a:p>
            <a:r>
              <a:rPr lang="es-ES" dirty="0" smtClean="0"/>
              <a:t>2% es excretado</a:t>
            </a:r>
          </a:p>
        </p:txBody>
      </p:sp>
    </p:spTree>
    <p:extLst>
      <p:ext uri="{BB962C8B-B14F-4D97-AF65-F5344CB8AC3E}">
        <p14:creationId xmlns:p14="http://schemas.microsoft.com/office/powerpoint/2010/main" val="2960679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23841" r="-23841"/>
          <a:stretch>
            <a:fillRect/>
          </a:stretch>
        </p:blipFill>
        <p:spPr>
          <a:xfrm>
            <a:off x="-309758" y="800100"/>
            <a:ext cx="9709151" cy="5326063"/>
          </a:xfrm>
        </p:spPr>
      </p:pic>
    </p:spTree>
    <p:extLst>
      <p:ext uri="{BB962C8B-B14F-4D97-AF65-F5344CB8AC3E}">
        <p14:creationId xmlns:p14="http://schemas.microsoft.com/office/powerpoint/2010/main" val="1500350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22922" r="-22922"/>
          <a:stretch>
            <a:fillRect/>
          </a:stretch>
        </p:blipFill>
        <p:spPr>
          <a:xfrm>
            <a:off x="-141898" y="775280"/>
            <a:ext cx="9131440" cy="5008864"/>
          </a:xfrm>
        </p:spPr>
      </p:pic>
    </p:spTree>
    <p:extLst>
      <p:ext uri="{BB962C8B-B14F-4D97-AF65-F5344CB8AC3E}">
        <p14:creationId xmlns:p14="http://schemas.microsoft.com/office/powerpoint/2010/main" val="976054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39519" r="-39519"/>
          <a:stretch>
            <a:fillRect/>
          </a:stretch>
        </p:blipFill>
        <p:spPr>
          <a:xfrm>
            <a:off x="498474" y="1084764"/>
            <a:ext cx="8925689" cy="4896125"/>
          </a:xfrm>
        </p:spPr>
      </p:pic>
    </p:spTree>
    <p:extLst>
      <p:ext uri="{BB962C8B-B14F-4D97-AF65-F5344CB8AC3E}">
        <p14:creationId xmlns:p14="http://schemas.microsoft.com/office/powerpoint/2010/main" val="356776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Diferencia entre creatina y Creatinina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Creatina: son </a:t>
            </a:r>
            <a:r>
              <a:rPr lang="es-ES" dirty="0"/>
              <a:t>3 aminoácidos (arginina, metionina y glicina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 Creatinina: compuesto orgánico </a:t>
            </a:r>
            <a:r>
              <a:rPr lang="es-ES" smtClean="0"/>
              <a:t>generado a partir </a:t>
            </a:r>
            <a:r>
              <a:rPr lang="es-ES" dirty="0" smtClean="0"/>
              <a:t>de la degradación de creatina ( nutriente útil para los músculos). Producto que se filtra por los riñones y se elimina por orina.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0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sistemas energetico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3" y="347133"/>
            <a:ext cx="7217967" cy="57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6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12488" r="-12488"/>
          <a:stretch>
            <a:fillRect/>
          </a:stretch>
        </p:blipFill>
        <p:spPr>
          <a:xfrm>
            <a:off x="-640293" y="220133"/>
            <a:ext cx="10320223" cy="6193367"/>
          </a:xfrm>
        </p:spPr>
      </p:pic>
    </p:spTree>
    <p:extLst>
      <p:ext uri="{BB962C8B-B14F-4D97-AF65-F5344CB8AC3E}">
        <p14:creationId xmlns:p14="http://schemas.microsoft.com/office/powerpoint/2010/main" val="284563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5" y="1312333"/>
            <a:ext cx="8061563" cy="42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943100"/>
            <a:ext cx="6172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stemafosfat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8" y="227173"/>
            <a:ext cx="7609416" cy="62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82</TotalTime>
  <Words>573</Words>
  <Application>Microsoft Macintosh PowerPoint</Application>
  <PresentationFormat>Presentación en pantalla (4:3)</PresentationFormat>
  <Paragraphs>51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Austin</vt:lpstr>
      <vt:lpstr>Sistemas Energéticos</vt:lpstr>
      <vt:lpstr>Sistema de los fosfágenos</vt:lpstr>
      <vt:lpstr>Características</vt:lpstr>
      <vt:lpstr>Diferencia entre creatina y Creatinina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Glucolisis Anaeróbica</vt:lpstr>
      <vt:lpstr>Glucólisis</vt:lpstr>
      <vt:lpstr>Presentación de PowerPoint</vt:lpstr>
      <vt:lpstr>Presentación de PowerPoint</vt:lpstr>
      <vt:lpstr>Presentación de PowerPoint</vt:lpstr>
      <vt:lpstr>Sistema Glucolitico</vt:lpstr>
      <vt:lpstr>Glucólisis anaeróbica</vt:lpstr>
      <vt:lpstr>Presentación de PowerPoint</vt:lpstr>
      <vt:lpstr>Presentación de PowerPoint</vt:lpstr>
      <vt:lpstr>Presentación de PowerPoint</vt:lpstr>
      <vt:lpstr>Presentación de PowerPoint</vt:lpstr>
      <vt:lpstr>Ac. Láctico vs Lactato</vt:lpstr>
      <vt:lpstr>Que  pasa con el ácido lactico?</vt:lpstr>
      <vt:lpstr>Presentación de PowerPoint</vt:lpstr>
      <vt:lpstr>Presentación de PowerPoint</vt:lpstr>
      <vt:lpstr>Presentación de PowerPoint</vt:lpstr>
    </vt:vector>
  </TitlesOfParts>
  <Company>Facultad de Organizacion Deportiva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Energéticos</dc:title>
  <dc:creator>Dulce Edith Morales Elizondo</dc:creator>
  <cp:lastModifiedBy>Dulce Morales</cp:lastModifiedBy>
  <cp:revision>9</cp:revision>
  <dcterms:created xsi:type="dcterms:W3CDTF">2012-08-20T16:10:51Z</dcterms:created>
  <dcterms:modified xsi:type="dcterms:W3CDTF">2016-02-16T19:10:27Z</dcterms:modified>
</cp:coreProperties>
</file>